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5"/>
  </p:handoutMasterIdLst>
  <p:sldIdLst>
    <p:sldId id="288" r:id="rId3"/>
    <p:sldId id="585" r:id="rId5"/>
    <p:sldId id="289" r:id="rId6"/>
    <p:sldId id="295" r:id="rId7"/>
    <p:sldId id="303" r:id="rId8"/>
    <p:sldId id="558" r:id="rId9"/>
    <p:sldId id="559" r:id="rId10"/>
    <p:sldId id="561" r:id="rId11"/>
    <p:sldId id="436" r:id="rId12"/>
    <p:sldId id="503" r:id="rId13"/>
    <p:sldId id="504" r:id="rId14"/>
    <p:sldId id="437" r:id="rId15"/>
    <p:sldId id="506" r:id="rId16"/>
    <p:sldId id="438" r:id="rId17"/>
    <p:sldId id="507" r:id="rId18"/>
    <p:sldId id="439" r:id="rId19"/>
    <p:sldId id="568" r:id="rId20"/>
    <p:sldId id="509" r:id="rId21"/>
    <p:sldId id="440" r:id="rId22"/>
    <p:sldId id="338" r:id="rId23"/>
    <p:sldId id="510" r:id="rId24"/>
    <p:sldId id="337" r:id="rId25"/>
    <p:sldId id="367" r:id="rId26"/>
    <p:sldId id="514" r:id="rId27"/>
    <p:sldId id="519" r:id="rId28"/>
    <p:sldId id="520" r:id="rId29"/>
    <p:sldId id="521" r:id="rId30"/>
    <p:sldId id="522" r:id="rId31"/>
    <p:sldId id="513" r:id="rId32"/>
    <p:sldId id="512" r:id="rId33"/>
    <p:sldId id="615" r:id="rId34"/>
  </p:sldIdLst>
  <p:sldSz cx="9144000" cy="5143500" type="screen16x9"/>
  <p:notesSz cx="6858000" cy="9144000"/>
  <p:custDataLst>
    <p:tags r:id="rId40"/>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92" userDrawn="1">
          <p15:clr>
            <a:srgbClr val="A4A3A4"/>
          </p15:clr>
        </p15:guide>
        <p15:guide id="2" pos="275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75" d="100"/>
          <a:sy n="75" d="100"/>
        </p:scale>
        <p:origin x="-162" y="-1476"/>
      </p:cViewPr>
      <p:guideLst>
        <p:guide orient="horz" pos="1692"/>
        <p:guide pos="2757"/>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0" Type="http://schemas.openxmlformats.org/officeDocument/2006/relationships/tags" Target="tags/tag54.xml"/><Relationship Id="rId4" Type="http://schemas.openxmlformats.org/officeDocument/2006/relationships/notesMaster" Target="notesMasters/notesMaster1.xml"/><Relationship Id="rId39" Type="http://schemas.openxmlformats.org/officeDocument/2006/relationships/commentAuthors" Target="commentAuthors.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handoutMaster" Target="handoutMasters/handoutMaster1.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extLst>
              <a:ext uri="{BEBA8EAE-BF5A-486C-A8C5-ECC9F3942E4B}">
                <a14:imgProps xmlns:a14="http://schemas.microsoft.com/office/drawing/2010/main">
                  <a14:imgLayer r:embed="rId3">
                    <a14:imgEffect>
                      <a14:saturation sat="400000"/>
                    </a14:imgEffect>
                  </a14:imgLayer>
                </a14:imgProps>
              </a:ext>
            </a:extLst>
          </a:blip>
          <a:stretch>
            <a:fillRect/>
          </a:stretch>
        </p:blipFill>
        <p:spPr>
          <a:xfrm>
            <a:off x="0" y="0"/>
            <a:ext cx="9144000" cy="5143500"/>
          </a:xfrm>
          <a:prstGeom prst="rect">
            <a:avLst/>
          </a:prstGeom>
        </p:spPr>
      </p:pic>
      <p:sp>
        <p:nvSpPr>
          <p:cNvPr id="4" name="矩形 3"/>
          <p:cNvSpPr/>
          <p:nvPr userDrawn="1"/>
        </p:nvSpPr>
        <p:spPr>
          <a:xfrm>
            <a:off x="0" y="482600"/>
            <a:ext cx="9144000" cy="452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254000" y="113268"/>
            <a:ext cx="309880" cy="368300"/>
          </a:xfrm>
          <a:prstGeom prst="rect">
            <a:avLst/>
          </a:prstGeom>
          <a:noFill/>
        </p:spPr>
        <p:txBody>
          <a:bodyPr wrap="none" rtlCol="0">
            <a:spAutoFit/>
          </a:bodyPr>
          <a:lstStyle/>
          <a:p>
            <a:endParaRPr lang="zh-CN" altLang="en-US" sz="1800" dirty="0">
              <a:solidFill>
                <a:srgbClr val="7030A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节标题">
    <p:bg>
      <p:bgPr>
        <a:solidFill>
          <a:srgbClr val="F0F0F0"/>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6293228" y="2925925"/>
            <a:ext cx="775136" cy="246221"/>
          </a:xfrm>
          <a:prstGeom prst="rect">
            <a:avLst/>
          </a:prstGeom>
        </p:spPr>
        <p:txBody>
          <a:bodyPr wrap="square">
            <a:spAutoFit/>
          </a:bodyPr>
          <a:lstStyle/>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4" Type="http://schemas.openxmlformats.org/officeDocument/2006/relationships/theme" Target="../theme/theme1.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7.xml"/><Relationship Id="rId7" Type="http://schemas.openxmlformats.org/officeDocument/2006/relationships/image" Target="../media/image6.png"/><Relationship Id="rId6" Type="http://schemas.openxmlformats.org/officeDocument/2006/relationships/tags" Target="../tags/tag1.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tags" Target="../tags/tag34.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15.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5.xml"/><Relationship Id="rId2" Type="http://schemas.openxmlformats.org/officeDocument/2006/relationships/image" Target="../media/image20.jpeg"/><Relationship Id="rId1" Type="http://schemas.openxmlformats.org/officeDocument/2006/relationships/image" Target="../media/image19.jpe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7.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4.png"/><Relationship Id="rId2" Type="http://schemas.microsoft.com/office/2007/relationships/hdphoto" Target="../media/image2.wdp"/><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5.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21.jpeg"/></Relationships>
</file>

<file path=ppt/slides/_rels/slide2.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7.xml"/><Relationship Id="rId7" Type="http://schemas.openxmlformats.org/officeDocument/2006/relationships/image" Target="../media/image6.png"/><Relationship Id="rId6"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5.xml"/><Relationship Id="rId2" Type="http://schemas.openxmlformats.org/officeDocument/2006/relationships/image" Target="../media/image23.jpeg"/><Relationship Id="rId1" Type="http://schemas.openxmlformats.org/officeDocument/2006/relationships/image" Target="../media/image22.jpe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7.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4.png"/><Relationship Id="rId2" Type="http://schemas.microsoft.com/office/2007/relationships/hdphoto" Target="../media/image2.wdp"/><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tags" Target="../tags/tag5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tags" Target="../tags/tag51.xml"/></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4.xml"/><Relationship Id="rId6" Type="http://schemas.openxmlformats.org/officeDocument/2006/relationships/slideLayout" Target="../slideLayouts/slideLayout7.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image" Target="../media/image4.png"/><Relationship Id="rId2" Type="http://schemas.microsoft.com/office/2007/relationships/hdphoto" Target="../media/image2.wdp"/><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5.xml"/><Relationship Id="rId1" Type="http://schemas.openxmlformats.org/officeDocument/2006/relationships/image" Target="../media/image24.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5.xml"/><Relationship Id="rId1" Type="http://schemas.openxmlformats.org/officeDocument/2006/relationships/image" Target="../media/image25.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5.xml"/><Relationship Id="rId1" Type="http://schemas.openxmlformats.org/officeDocument/2006/relationships/image" Target="../media/image26.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5.xml"/><Relationship Id="rId1" Type="http://schemas.openxmlformats.org/officeDocument/2006/relationships/image" Target="../media/image17.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5.xml"/><Relationship Id="rId1" Type="http://schemas.openxmlformats.org/officeDocument/2006/relationships/image" Target="../media/image27.jpeg"/></Relationships>
</file>

<file path=ppt/slides/_rels/slide3.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slide" Target="slide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slide" Target="slide4.xml"/><Relationship Id="rId3" Type="http://schemas.openxmlformats.org/officeDocument/2006/relationships/image" Target="../media/image4.png"/><Relationship Id="rId2" Type="http://schemas.microsoft.com/office/2007/relationships/hdphoto" Target="../media/image2.wdp"/><Relationship Id="rId16" Type="http://schemas.openxmlformats.org/officeDocument/2006/relationships/notesSlide" Target="../notesSlides/notesSlide3.xml"/><Relationship Id="rId15" Type="http://schemas.openxmlformats.org/officeDocument/2006/relationships/slideLayout" Target="../slideLayouts/slideLayout7.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slide" Target="slide3.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5.xml"/><Relationship Id="rId1" Type="http://schemas.openxmlformats.org/officeDocument/2006/relationships/image" Target="../media/image28.jpeg"/></Relationships>
</file>

<file path=ppt/slides/_rels/slide31.xml.rels><?xml version="1.0" encoding="UTF-8" standalone="yes"?>
<Relationships xmlns="http://schemas.openxmlformats.org/package/2006/relationships"><Relationship Id="rId8" Type="http://schemas.openxmlformats.org/officeDocument/2006/relationships/notesSlide" Target="../notesSlides/notesSlide31.xml"/><Relationship Id="rId7"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4.png"/><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7.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image" Target="../media/image4.png"/><Relationship Id="rId2" Type="http://schemas.microsoft.com/office/2007/relationships/hdphoto" Target="../media/image2.wdp"/><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5.xml"/><Relationship Id="rId2" Type="http://schemas.openxmlformats.org/officeDocument/2006/relationships/tags" Target="../tags/tag14.xml"/><Relationship Id="rId1" Type="http://schemas.openxmlformats.org/officeDocument/2006/relationships/tags" Target="../tags/tag13.xml"/></Relationships>
</file>

<file path=ppt/slides/_rels/slide6.xml.rels><?xml version="1.0" encoding="UTF-8" standalone="yes"?>
<Relationships xmlns="http://schemas.openxmlformats.org/package/2006/relationships"><Relationship Id="rId9" Type="http://schemas.openxmlformats.org/officeDocument/2006/relationships/image" Target="../media/image10.jpeg"/><Relationship Id="rId8" Type="http://schemas.openxmlformats.org/officeDocument/2006/relationships/tags" Target="../tags/tag19.xml"/><Relationship Id="rId7" Type="http://schemas.openxmlformats.org/officeDocument/2006/relationships/image" Target="../media/image9.jpeg"/><Relationship Id="rId6" Type="http://schemas.openxmlformats.org/officeDocument/2006/relationships/tags" Target="../tags/tag18.xml"/><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tags" Target="../tags/tag17.xml"/><Relationship Id="rId2" Type="http://schemas.openxmlformats.org/officeDocument/2006/relationships/tags" Target="../tags/tag16.xml"/><Relationship Id="rId14" Type="http://schemas.openxmlformats.org/officeDocument/2006/relationships/notesSlide" Target="../notesSlides/notesSlide6.xml"/><Relationship Id="rId13" Type="http://schemas.openxmlformats.org/officeDocument/2006/relationships/slideLayout" Target="../slideLayouts/slideLayout15.xml"/><Relationship Id="rId12" Type="http://schemas.openxmlformats.org/officeDocument/2006/relationships/tags" Target="../tags/tag21.xml"/><Relationship Id="rId11" Type="http://schemas.openxmlformats.org/officeDocument/2006/relationships/image" Target="../media/image11.jpeg"/><Relationship Id="rId10" Type="http://schemas.openxmlformats.org/officeDocument/2006/relationships/tags" Target="../tags/tag20.xml"/><Relationship Id="rId1" Type="http://schemas.openxmlformats.org/officeDocument/2006/relationships/tags" Target="../tags/tag15.xml"/></Relationships>
</file>

<file path=ppt/slides/_rels/slide7.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image" Target="../media/image14.jpeg"/><Relationship Id="rId7" Type="http://schemas.openxmlformats.org/officeDocument/2006/relationships/tags" Target="../tags/tag26.xml"/><Relationship Id="rId6" Type="http://schemas.openxmlformats.org/officeDocument/2006/relationships/tags" Target="../tags/tag25.xml"/><Relationship Id="rId5" Type="http://schemas.openxmlformats.org/officeDocument/2006/relationships/image" Target="../media/image13.jpeg"/><Relationship Id="rId4" Type="http://schemas.openxmlformats.org/officeDocument/2006/relationships/image" Target="../media/image12.jpeg"/><Relationship Id="rId3" Type="http://schemas.openxmlformats.org/officeDocument/2006/relationships/tags" Target="../tags/tag24.xml"/><Relationship Id="rId2" Type="http://schemas.openxmlformats.org/officeDocument/2006/relationships/tags" Target="../tags/tag23.xml"/><Relationship Id="rId15" Type="http://schemas.openxmlformats.org/officeDocument/2006/relationships/notesSlide" Target="../notesSlides/notesSlide7.xml"/><Relationship Id="rId14" Type="http://schemas.openxmlformats.org/officeDocument/2006/relationships/slideLayout" Target="../slideLayouts/slideLayout15.xml"/><Relationship Id="rId13" Type="http://schemas.openxmlformats.org/officeDocument/2006/relationships/tags" Target="../tags/tag29.xml"/><Relationship Id="rId12" Type="http://schemas.openxmlformats.org/officeDocument/2006/relationships/image" Target="../media/image16.jpeg"/><Relationship Id="rId11" Type="http://schemas.openxmlformats.org/officeDocument/2006/relationships/tags" Target="../tags/tag28.xml"/><Relationship Id="rId10" Type="http://schemas.openxmlformats.org/officeDocument/2006/relationships/image" Target="../media/image15.jpeg"/><Relationship Id="rId1" Type="http://schemas.openxmlformats.org/officeDocument/2006/relationships/tags" Target="../tags/tag22.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5.xml"/><Relationship Id="rId5" Type="http://schemas.openxmlformats.org/officeDocument/2006/relationships/image" Target="../media/image18.jpeg"/><Relationship Id="rId4" Type="http://schemas.openxmlformats.org/officeDocument/2006/relationships/image" Target="../media/image17.jpeg"/><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stretch>
            <a:fillRect/>
          </a:stretch>
        </p:blipFill>
        <p:spPr>
          <a:xfrm>
            <a:off x="0" y="1663065"/>
            <a:ext cx="2453005" cy="3524250"/>
          </a:xfrm>
          <a:prstGeom prst="rect">
            <a:avLst/>
          </a:prstGeom>
        </p:spPr>
      </p:pic>
      <p:pic>
        <p:nvPicPr>
          <p:cNvPr id="11" name="图片 10"/>
          <p:cNvPicPr>
            <a:picLocks noChangeAspect="1"/>
          </p:cNvPicPr>
          <p:nvPr/>
        </p:nvPicPr>
        <p:blipFill rotWithShape="1">
          <a:blip r:embed="rId4" cstate="screen"/>
          <a:srcRect/>
          <a:stretch>
            <a:fillRect/>
          </a:stretch>
        </p:blipFill>
        <p:spPr>
          <a:xfrm>
            <a:off x="6241085" y="3021750"/>
            <a:ext cx="2886235" cy="2121750"/>
          </a:xfrm>
          <a:prstGeom prst="rect">
            <a:avLst/>
          </a:prstGeom>
        </p:spPr>
      </p:pic>
      <p:pic>
        <p:nvPicPr>
          <p:cNvPr id="10" name="图片 9"/>
          <p:cNvPicPr>
            <a:picLocks noChangeAspect="1"/>
          </p:cNvPicPr>
          <p:nvPr/>
        </p:nvPicPr>
        <p:blipFill>
          <a:blip r:embed="rId5" cstate="screen"/>
          <a:stretch>
            <a:fillRect/>
          </a:stretch>
        </p:blipFill>
        <p:spPr>
          <a:xfrm>
            <a:off x="7217378" y="436017"/>
            <a:ext cx="1331018" cy="3851008"/>
          </a:xfrm>
          <a:prstGeom prst="rect">
            <a:avLst/>
          </a:prstGeom>
        </p:spPr>
      </p:pic>
      <p:sp>
        <p:nvSpPr>
          <p:cNvPr id="17" name="文本框 16"/>
          <p:cNvSpPr txBox="1"/>
          <p:nvPr/>
        </p:nvSpPr>
        <p:spPr>
          <a:xfrm>
            <a:off x="2593975" y="1597025"/>
            <a:ext cx="3956050" cy="1284605"/>
          </a:xfrm>
          <a:prstGeom prst="rect">
            <a:avLst/>
          </a:prstGeom>
          <a:noFill/>
        </p:spPr>
        <p:txBody>
          <a:bodyPr wrap="none" rtlCol="0">
            <a:noAutofit/>
          </a:bodyPr>
          <a:lstStyle/>
          <a:p>
            <a:pPr algn="ctr"/>
            <a:r>
              <a:rPr lang="zh-CN" altLang="zh-CN" sz="4800" b="1" dirty="0">
                <a:solidFill>
                  <a:srgbClr val="7030A0"/>
                </a:solidFill>
                <a:cs typeface="+mn-ea"/>
                <a:sym typeface="+mn-lt"/>
              </a:rPr>
              <a:t>舞</a:t>
            </a:r>
            <a:r>
              <a:rPr lang="en-US" altLang="zh-CN" sz="4800" b="1" dirty="0">
                <a:solidFill>
                  <a:srgbClr val="7030A0"/>
                </a:solidFill>
                <a:cs typeface="+mn-ea"/>
                <a:sym typeface="+mn-lt"/>
              </a:rPr>
              <a:t>  </a:t>
            </a:r>
            <a:r>
              <a:rPr lang="zh-CN" altLang="zh-CN" sz="4800" b="1" dirty="0">
                <a:solidFill>
                  <a:srgbClr val="7030A0"/>
                </a:solidFill>
                <a:cs typeface="+mn-ea"/>
                <a:sym typeface="+mn-lt"/>
              </a:rPr>
              <a:t>蹈</a:t>
            </a:r>
            <a:r>
              <a:rPr lang="en-US" altLang="zh-CN" sz="4800" b="1" dirty="0">
                <a:solidFill>
                  <a:srgbClr val="7030A0"/>
                </a:solidFill>
                <a:cs typeface="+mn-ea"/>
                <a:sym typeface="+mn-lt"/>
              </a:rPr>
              <a:t>  </a:t>
            </a:r>
            <a:r>
              <a:rPr lang="zh-CN" altLang="zh-CN" sz="4800" b="1" dirty="0">
                <a:solidFill>
                  <a:srgbClr val="7030A0"/>
                </a:solidFill>
                <a:cs typeface="+mn-ea"/>
                <a:sym typeface="+mn-lt"/>
              </a:rPr>
              <a:t>鉴</a:t>
            </a:r>
            <a:r>
              <a:rPr lang="en-US" altLang="zh-CN" sz="4800" b="1" dirty="0">
                <a:solidFill>
                  <a:srgbClr val="7030A0"/>
                </a:solidFill>
                <a:cs typeface="+mn-ea"/>
                <a:sym typeface="+mn-lt"/>
              </a:rPr>
              <a:t>  </a:t>
            </a:r>
            <a:r>
              <a:rPr lang="zh-CN" altLang="zh-CN" sz="4800" b="1" dirty="0">
                <a:solidFill>
                  <a:srgbClr val="7030A0"/>
                </a:solidFill>
                <a:cs typeface="+mn-ea"/>
                <a:sym typeface="+mn-lt"/>
              </a:rPr>
              <a:t>赏</a:t>
            </a:r>
            <a:endParaRPr lang="zh-CN" altLang="zh-CN" sz="4800" b="1" dirty="0">
              <a:solidFill>
                <a:srgbClr val="7030A0"/>
              </a:solidFill>
              <a:cs typeface="+mn-ea"/>
              <a:sym typeface="+mn-lt"/>
            </a:endParaRPr>
          </a:p>
        </p:txBody>
      </p:sp>
      <p:pic>
        <p:nvPicPr>
          <p:cNvPr id="2" name="图片 1"/>
          <p:cNvPicPr>
            <a:picLocks noChangeAspect="1"/>
          </p:cNvPicPr>
          <p:nvPr>
            <p:custDataLst>
              <p:tags r:id="rId6"/>
            </p:custDataLst>
          </p:nvPr>
        </p:nvPicPr>
        <p:blipFill>
          <a:blip r:embed="rId7" cstate="screen"/>
          <a:stretch>
            <a:fillRect/>
          </a:stretch>
        </p:blipFill>
        <p:spPr>
          <a:xfrm>
            <a:off x="99398" y="4080303"/>
            <a:ext cx="1480593" cy="10631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500"/>
                                        <p:tgtEl>
                                          <p:spTgt spid="3"/>
                                        </p:tgtEl>
                                      </p:cBhvr>
                                    </p:animEffect>
                                    <p:anim calcmode="lin" valueType="num">
                                      <p:cBhvr>
                                        <p:cTn id="19" dur="1500" fill="hold"/>
                                        <p:tgtEl>
                                          <p:spTgt spid="3"/>
                                        </p:tgtEl>
                                        <p:attrNameLst>
                                          <p:attrName>ppt_w</p:attrName>
                                        </p:attrNameLst>
                                      </p:cBhvr>
                                      <p:tavLst>
                                        <p:tav tm="0" fmla="#ppt_w*sin(2.5*pi*$)">
                                          <p:val>
                                            <p:fltVal val="0"/>
                                          </p:val>
                                        </p:tav>
                                        <p:tav tm="100000">
                                          <p:val>
                                            <p:fltVal val="1"/>
                                          </p:val>
                                        </p:tav>
                                      </p:tavLst>
                                    </p:anim>
                                    <p:anim calcmode="lin" valueType="num">
                                      <p:cBhvr>
                                        <p:cTn id="20" dur="15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773430" y="1476375"/>
            <a:ext cx="7893050" cy="196215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en-US" altLang="zh-CN" sz="1800" b="0">
                <a:latin typeface="宋体" panose="02010600030101010101" pitchFamily="2" charset="-122"/>
                <a:ea typeface="宋体" panose="02010600030101010101" pitchFamily="2" charset="-122"/>
                <a:cs typeface="宋体" panose="02010600030101010101" pitchFamily="2" charset="-122"/>
              </a:rPr>
              <a:t> 国标舞</a:t>
            </a:r>
            <a:r>
              <a:rPr lang="en-US" alt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20世纪80年代</a:t>
            </a:r>
            <a:r>
              <a:rPr lang="en-US" altLang="zh-CN" sz="1800" b="0">
                <a:latin typeface="宋体" panose="02010600030101010101" pitchFamily="2" charset="-122"/>
                <a:ea typeface="宋体" panose="02010600030101010101" pitchFamily="2" charset="-122"/>
                <a:cs typeface="宋体" panose="02010600030101010101" pitchFamily="2" charset="-122"/>
              </a:rPr>
              <a:t>传入我国，并在我国北京舞蹈学院正式开始学科化建设。伴随着国标舞学科建设的日益成熟，与国标舞相关的培训、赛事、展演等文化艺术活动在我国蓬勃发展。因受众人群越来越大，影响力越来越强，现已成为我国当下最为流行的</a:t>
            </a:r>
            <a:r>
              <a:rPr lang="zh-CN" altLang="en-US" sz="1800" b="0">
                <a:latin typeface="宋体" panose="02010600030101010101" pitchFamily="2" charset="-122"/>
                <a:ea typeface="宋体" panose="02010600030101010101" pitchFamily="2" charset="-122"/>
                <a:cs typeface="宋体" panose="02010600030101010101" pitchFamily="2" charset="-122"/>
              </a:rPr>
              <a:t>舞种</a:t>
            </a:r>
            <a:r>
              <a:rPr lang="en-US" altLang="zh-CN" sz="1800" b="0">
                <a:latin typeface="宋体" panose="02010600030101010101" pitchFamily="2" charset="-122"/>
                <a:ea typeface="宋体" panose="02010600030101010101" pitchFamily="2" charset="-122"/>
                <a:cs typeface="宋体" panose="02010600030101010101" pitchFamily="2" charset="-122"/>
              </a:rPr>
              <a:t>之一</a:t>
            </a:r>
            <a:r>
              <a:rPr lang="zh-CN" altLang="en-US" sz="1800" b="0">
                <a:latin typeface="宋体" panose="02010600030101010101" pitchFamily="2" charset="-122"/>
                <a:ea typeface="宋体" panose="02010600030101010101" pitchFamily="2" charset="-122"/>
                <a:cs typeface="宋体" panose="02010600030101010101" pitchFamily="2" charset="-122"/>
              </a:rPr>
              <a:t>。</a:t>
            </a:r>
            <a:endParaRPr lang="zh-CN" altLang="en-US" sz="1800" b="0">
              <a:latin typeface="宋体" panose="02010600030101010101" pitchFamily="2" charset="-122"/>
              <a:ea typeface="宋体" panose="02010600030101010101" pitchFamily="2" charset="-122"/>
              <a:cs typeface="宋体" panose="02010600030101010101" pitchFamily="2" charset="-122"/>
            </a:endParaRPr>
          </a:p>
        </p:txBody>
      </p:sp>
      <p:sp>
        <p:nvSpPr>
          <p:cNvPr id="2" name="文本框 1"/>
          <p:cNvSpPr txBox="1"/>
          <p:nvPr>
            <p:custDataLst>
              <p:tags r:id="rId1"/>
            </p:custDataLst>
          </p:nvPr>
        </p:nvSpPr>
        <p:spPr>
          <a:xfrm>
            <a:off x="171450" y="571500"/>
            <a:ext cx="4806315" cy="860425"/>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en-US" altLang="zh-CN" sz="2400" b="1">
                <a:latin typeface="黑体" panose="02010609060101010101" charset="-122"/>
                <a:ea typeface="黑体" panose="02010609060101010101" charset="-122"/>
                <a:cs typeface="黑体" panose="02010609060101010101" charset="-122"/>
              </a:rPr>
              <a:t>  </a:t>
            </a:r>
            <a:r>
              <a:rPr lang="zh-CN" altLang="en-US" sz="2400" b="1">
                <a:latin typeface="黑体" panose="02010609060101010101" charset="-122"/>
                <a:ea typeface="黑体" panose="02010609060101010101" charset="-122"/>
                <a:cs typeface="黑体" panose="02010609060101010101" charset="-122"/>
              </a:rPr>
              <a:t>三、</a:t>
            </a:r>
            <a:r>
              <a:rPr lang="en-US" altLang="zh-CN" sz="2400" b="1">
                <a:latin typeface="黑体" panose="02010609060101010101" charset="-122"/>
                <a:ea typeface="黑体" panose="02010609060101010101" charset="-122"/>
                <a:cs typeface="黑体" panose="02010609060101010101" charset="-122"/>
              </a:rPr>
              <a:t>国际标准舞</a:t>
            </a:r>
            <a:r>
              <a:rPr lang="zh-CN" altLang="en-US" sz="2400" b="1">
                <a:latin typeface="黑体" panose="02010609060101010101" charset="-122"/>
                <a:ea typeface="黑体" panose="02010609060101010101" charset="-122"/>
                <a:cs typeface="黑体" panose="02010609060101010101" charset="-122"/>
              </a:rPr>
              <a:t>传入我国</a:t>
            </a: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p:tgtEl>
                                          <p:spTgt spid="2">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2">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00">
                                            <p:txEl>
                                              <p:pRg st="0" end="0"/>
                                            </p:txEl>
                                          </p:spTgt>
                                        </p:tgtEl>
                                        <p:attrNameLst>
                                          <p:attrName>style.visibility</p:attrName>
                                        </p:attrNameLst>
                                      </p:cBhvr>
                                      <p:to>
                                        <p:strVal val="visible"/>
                                      </p:to>
                                    </p:set>
                                    <p:animEffect transition="in" filter="fade">
                                      <p:cBhvr>
                                        <p:cTn id="12" dur="1000"/>
                                        <p:tgtEl>
                                          <p:spTgt spid="100">
                                            <p:txEl>
                                              <p:pRg st="0" end="0"/>
                                            </p:txEl>
                                          </p:spTgt>
                                        </p:tgtEl>
                                      </p:cBhvr>
                                    </p:animEffect>
                                    <p:anim calcmode="lin" valueType="num">
                                      <p:cBhvr>
                                        <p:cTn id="13" dur="1000" fill="hold"/>
                                        <p:tgtEl>
                                          <p:spTgt spid="100">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0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60202" y="1731316"/>
            <a:ext cx="1776600" cy="1754552"/>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white"/>
                </a:solidFill>
                <a:effectLst/>
                <a:uLnTx/>
                <a:uFillTx/>
                <a:cs typeface="+mn-ea"/>
                <a:sym typeface="+mn-lt"/>
              </a:endParaRPr>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ln>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42006" name="文本框 27"/>
            <p:cNvSpPr txBox="1">
              <a:spLocks noChangeArrowheads="1"/>
            </p:cNvSpPr>
            <p:nvPr/>
          </p:nvSpPr>
          <p:spPr bwMode="auto">
            <a:xfrm>
              <a:off x="1522753" y="2626649"/>
              <a:ext cx="1096408" cy="45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271" tIns="34136" rIns="68271" bIns="34136">
              <a:spAutoFit/>
            </a:bodyPr>
            <a:lstStyle>
              <a:lvl1pPr>
                <a:defRPr>
                  <a:solidFill>
                    <a:schemeClr val="tx1"/>
                  </a:solidFill>
                  <a:latin typeface="Calibri" panose="020F0502020204030204" pitchFamily="34" charset="0"/>
                  <a:ea typeface="微软雅黑" panose="020B0503020204020204" charset="-122"/>
                </a:defRPr>
              </a:lvl1pPr>
              <a:lvl2pPr marL="742950" indent="-285750">
                <a:defRPr>
                  <a:solidFill>
                    <a:schemeClr val="tx1"/>
                  </a:solidFill>
                  <a:latin typeface="Calibri" panose="020F0502020204030204" pitchFamily="34" charset="0"/>
                  <a:ea typeface="微软雅黑" panose="020B0503020204020204" charset="-122"/>
                </a:defRPr>
              </a:lvl2pPr>
              <a:lvl3pPr marL="1143000" indent="-228600">
                <a:defRPr>
                  <a:solidFill>
                    <a:schemeClr val="tx1"/>
                  </a:solidFill>
                  <a:latin typeface="Calibri" panose="020F0502020204030204" pitchFamily="34" charset="0"/>
                  <a:ea typeface="微软雅黑" panose="020B0503020204020204" charset="-122"/>
                </a:defRPr>
              </a:lvl3pPr>
              <a:lvl4pPr marL="1600200" indent="-228600">
                <a:defRPr>
                  <a:solidFill>
                    <a:schemeClr val="tx1"/>
                  </a:solidFill>
                  <a:latin typeface="Calibri" panose="020F0502020204030204" pitchFamily="34" charset="0"/>
                  <a:ea typeface="微软雅黑" panose="020B0503020204020204" charset="-122"/>
                </a:defRPr>
              </a:lvl4pPr>
              <a:lvl5pPr marL="2057400" indent="-228600">
                <a:defRPr>
                  <a:solidFill>
                    <a:schemeClr val="tx1"/>
                  </a:solidFill>
                  <a:latin typeface="Calibri" panose="020F0502020204030204" pitchFamily="34" charset="0"/>
                  <a:ea typeface="微软雅黑" panose="020B050302020402020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350" b="0" i="0" u="none" strike="noStrike" kern="1200" cap="none" spc="0" normalizeH="0" baseline="0" noProof="0" dirty="0">
                  <a:ln>
                    <a:noFill/>
                  </a:ln>
                  <a:solidFill>
                    <a:prstClr val="white"/>
                  </a:solidFill>
                  <a:effectLst/>
                  <a:uLnTx/>
                  <a:uFillTx/>
                  <a:latin typeface="+mn-lt"/>
                  <a:ea typeface="+mn-ea"/>
                  <a:cs typeface="+mn-ea"/>
                  <a:sym typeface="+mn-lt"/>
                </a:rPr>
                <a:t>规范性</a:t>
              </a:r>
              <a:endParaRPr kumimoji="0" lang="zh-CN" altLang="en-US" sz="2350" b="0" i="0" u="none" strike="noStrike" kern="1200" cap="none" spc="0" normalizeH="0" baseline="0" noProof="0" dirty="0">
                <a:ln>
                  <a:noFill/>
                </a:ln>
                <a:solidFill>
                  <a:prstClr val="white"/>
                </a:solidFill>
                <a:effectLst/>
                <a:uLnTx/>
                <a:uFillTx/>
                <a:latin typeface="+mn-lt"/>
                <a:ea typeface="+mn-ea"/>
                <a:cs typeface="+mn-ea"/>
                <a:sym typeface="+mn-lt"/>
              </a:endParaRPr>
            </a:p>
          </p:txBody>
        </p:sp>
      </p:grpSp>
      <p:grpSp>
        <p:nvGrpSpPr>
          <p:cNvPr id="6" name="组合 5"/>
          <p:cNvGrpSpPr/>
          <p:nvPr/>
        </p:nvGrpSpPr>
        <p:grpSpPr>
          <a:xfrm>
            <a:off x="1834447" y="1681917"/>
            <a:ext cx="1776335" cy="1754290"/>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white"/>
                </a:solidFill>
                <a:effectLst/>
                <a:uLnTx/>
                <a:uFillTx/>
                <a:cs typeface="+mn-ea"/>
                <a:sym typeface="+mn-lt"/>
              </a:endParaRPr>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68271" tIns="34136" rIns="68271" bIns="34136"/>
            <a:lstStyle>
              <a:lvl1pPr>
                <a:defRPr>
                  <a:solidFill>
                    <a:schemeClr val="tx1"/>
                  </a:solidFill>
                  <a:latin typeface="Calibri" panose="020F0502020204030204" pitchFamily="34" charset="0"/>
                  <a:ea typeface="微软雅黑" panose="020B0503020204020204" charset="-122"/>
                </a:defRPr>
              </a:lvl1pPr>
              <a:lvl2pPr marL="742950" indent="-285750">
                <a:defRPr>
                  <a:solidFill>
                    <a:schemeClr val="tx1"/>
                  </a:solidFill>
                  <a:latin typeface="Calibri" panose="020F0502020204030204" pitchFamily="34" charset="0"/>
                  <a:ea typeface="微软雅黑" panose="020B0503020204020204" charset="-122"/>
                </a:defRPr>
              </a:lvl2pPr>
              <a:lvl3pPr marL="1143000" indent="-228600">
                <a:defRPr>
                  <a:solidFill>
                    <a:schemeClr val="tx1"/>
                  </a:solidFill>
                  <a:latin typeface="Calibri" panose="020F0502020204030204" pitchFamily="34" charset="0"/>
                  <a:ea typeface="微软雅黑" panose="020B0503020204020204" charset="-122"/>
                </a:defRPr>
              </a:lvl3pPr>
              <a:lvl4pPr marL="1600200" indent="-228600">
                <a:defRPr>
                  <a:solidFill>
                    <a:schemeClr val="tx1"/>
                  </a:solidFill>
                  <a:latin typeface="Calibri" panose="020F0502020204030204" pitchFamily="34" charset="0"/>
                  <a:ea typeface="微软雅黑" panose="020B0503020204020204" charset="-122"/>
                </a:defRPr>
              </a:lvl4pPr>
              <a:lvl5pPr marL="2057400" indent="-228600">
                <a:defRPr>
                  <a:solidFill>
                    <a:schemeClr val="tx1"/>
                  </a:solidFill>
                  <a:latin typeface="Calibri" panose="020F0502020204030204" pitchFamily="34" charset="0"/>
                  <a:ea typeface="微软雅黑" panose="020B050302020402020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latin typeface="+mn-lt"/>
                <a:ea typeface="+mn-ea"/>
                <a:cs typeface="+mn-ea"/>
                <a:sym typeface="+mn-lt"/>
              </a:endParaRPr>
            </a:p>
          </p:txBody>
        </p:sp>
        <p:sp>
          <p:nvSpPr>
            <p:cNvPr id="42007" name="文本框 28"/>
            <p:cNvSpPr txBox="1">
              <a:spLocks noChangeArrowheads="1"/>
            </p:cNvSpPr>
            <p:nvPr/>
          </p:nvSpPr>
          <p:spPr bwMode="auto">
            <a:xfrm>
              <a:off x="3223274" y="2626648"/>
              <a:ext cx="1096408" cy="45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271" tIns="34136" rIns="68271" bIns="34136">
              <a:spAutoFit/>
            </a:bodyPr>
            <a:lstStyle>
              <a:lvl1pPr>
                <a:defRPr>
                  <a:solidFill>
                    <a:schemeClr val="tx1"/>
                  </a:solidFill>
                  <a:latin typeface="Calibri" panose="020F0502020204030204" pitchFamily="34" charset="0"/>
                  <a:ea typeface="微软雅黑" panose="020B0503020204020204" charset="-122"/>
                </a:defRPr>
              </a:lvl1pPr>
              <a:lvl2pPr marL="742950" indent="-285750">
                <a:defRPr>
                  <a:solidFill>
                    <a:schemeClr val="tx1"/>
                  </a:solidFill>
                  <a:latin typeface="Calibri" panose="020F0502020204030204" pitchFamily="34" charset="0"/>
                  <a:ea typeface="微软雅黑" panose="020B0503020204020204" charset="-122"/>
                </a:defRPr>
              </a:lvl2pPr>
              <a:lvl3pPr marL="1143000" indent="-228600">
                <a:defRPr>
                  <a:solidFill>
                    <a:schemeClr val="tx1"/>
                  </a:solidFill>
                  <a:latin typeface="Calibri" panose="020F0502020204030204" pitchFamily="34" charset="0"/>
                  <a:ea typeface="微软雅黑" panose="020B0503020204020204" charset="-122"/>
                </a:defRPr>
              </a:lvl3pPr>
              <a:lvl4pPr marL="1600200" indent="-228600">
                <a:defRPr>
                  <a:solidFill>
                    <a:schemeClr val="tx1"/>
                  </a:solidFill>
                  <a:latin typeface="Calibri" panose="020F0502020204030204" pitchFamily="34" charset="0"/>
                  <a:ea typeface="微软雅黑" panose="020B0503020204020204" charset="-122"/>
                </a:defRPr>
              </a:lvl4pPr>
              <a:lvl5pPr marL="2057400" indent="-228600">
                <a:defRPr>
                  <a:solidFill>
                    <a:schemeClr val="tx1"/>
                  </a:solidFill>
                  <a:latin typeface="Calibri" panose="020F0502020204030204" pitchFamily="34" charset="0"/>
                  <a:ea typeface="微软雅黑" panose="020B050302020402020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350" b="0" i="0" u="none" strike="noStrike" kern="1200" cap="none" spc="0" normalizeH="0" baseline="0" noProof="0" dirty="0">
                  <a:ln>
                    <a:noFill/>
                  </a:ln>
                  <a:solidFill>
                    <a:prstClr val="white"/>
                  </a:solidFill>
                  <a:effectLst/>
                  <a:uLnTx/>
                  <a:uFillTx/>
                  <a:latin typeface="+mn-lt"/>
                  <a:ea typeface="+mn-ea"/>
                  <a:cs typeface="+mn-ea"/>
                  <a:sym typeface="+mn-lt"/>
                </a:rPr>
                <a:t>艺术性</a:t>
              </a:r>
              <a:endParaRPr kumimoji="0" lang="zh-CN" altLang="en-US" sz="2350" b="0" i="0" u="none" strike="noStrike" kern="1200" cap="none" spc="0" normalizeH="0" baseline="0" noProof="0" dirty="0">
                <a:ln>
                  <a:noFill/>
                </a:ln>
                <a:solidFill>
                  <a:prstClr val="white"/>
                </a:solidFill>
                <a:effectLst/>
                <a:uLnTx/>
                <a:uFillTx/>
                <a:latin typeface="+mn-lt"/>
                <a:ea typeface="+mn-ea"/>
                <a:cs typeface="+mn-ea"/>
                <a:sym typeface="+mn-lt"/>
              </a:endParaRPr>
            </a:p>
          </p:txBody>
        </p:sp>
      </p:grpSp>
      <p:grpSp>
        <p:nvGrpSpPr>
          <p:cNvPr id="9" name="组合 8"/>
          <p:cNvGrpSpPr/>
          <p:nvPr/>
        </p:nvGrpSpPr>
        <p:grpSpPr>
          <a:xfrm>
            <a:off x="6966174" y="1749096"/>
            <a:ext cx="1776600" cy="1754552"/>
            <a:chOff x="6250577"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white"/>
                </a:solidFill>
                <a:effectLst/>
                <a:uLnTx/>
                <a:uFillTx/>
                <a:cs typeface="+mn-ea"/>
                <a:sym typeface="+mn-lt"/>
              </a:endParaRPr>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ln>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42009" name="文本框 30"/>
            <p:cNvSpPr txBox="1">
              <a:spLocks noChangeArrowheads="1"/>
            </p:cNvSpPr>
            <p:nvPr/>
          </p:nvSpPr>
          <p:spPr bwMode="auto">
            <a:xfrm>
              <a:off x="6627299" y="2608170"/>
              <a:ext cx="1176074" cy="45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271" tIns="34136" rIns="68271" bIns="34136">
              <a:noAutofit/>
            </a:bodyPr>
            <a:lstStyle>
              <a:lvl1pPr>
                <a:defRPr>
                  <a:solidFill>
                    <a:schemeClr val="tx1"/>
                  </a:solidFill>
                  <a:latin typeface="Calibri" panose="020F0502020204030204" pitchFamily="34" charset="0"/>
                  <a:ea typeface="微软雅黑" panose="020B0503020204020204" charset="-122"/>
                </a:defRPr>
              </a:lvl1pPr>
              <a:lvl2pPr marL="742950" indent="-285750">
                <a:defRPr>
                  <a:solidFill>
                    <a:schemeClr val="tx1"/>
                  </a:solidFill>
                  <a:latin typeface="Calibri" panose="020F0502020204030204" pitchFamily="34" charset="0"/>
                  <a:ea typeface="微软雅黑" panose="020B0503020204020204" charset="-122"/>
                </a:defRPr>
              </a:lvl2pPr>
              <a:lvl3pPr marL="1143000" indent="-228600">
                <a:defRPr>
                  <a:solidFill>
                    <a:schemeClr val="tx1"/>
                  </a:solidFill>
                  <a:latin typeface="Calibri" panose="020F0502020204030204" pitchFamily="34" charset="0"/>
                  <a:ea typeface="微软雅黑" panose="020B0503020204020204" charset="-122"/>
                </a:defRPr>
              </a:lvl3pPr>
              <a:lvl4pPr marL="1600200" indent="-228600">
                <a:defRPr>
                  <a:solidFill>
                    <a:schemeClr val="tx1"/>
                  </a:solidFill>
                  <a:latin typeface="Calibri" panose="020F0502020204030204" pitchFamily="34" charset="0"/>
                  <a:ea typeface="微软雅黑" panose="020B0503020204020204" charset="-122"/>
                </a:defRPr>
              </a:lvl4pPr>
              <a:lvl5pPr marL="2057400" indent="-228600">
                <a:defRPr>
                  <a:solidFill>
                    <a:schemeClr val="tx1"/>
                  </a:solidFill>
                  <a:latin typeface="Calibri" panose="020F0502020204030204" pitchFamily="34" charset="0"/>
                  <a:ea typeface="微软雅黑" panose="020B050302020402020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350" b="0" i="0" u="none" strike="noStrike" kern="1200" cap="none" spc="0" normalizeH="0" baseline="0" noProof="0" dirty="0">
                  <a:ln>
                    <a:noFill/>
                  </a:ln>
                  <a:solidFill>
                    <a:prstClr val="white"/>
                  </a:solidFill>
                  <a:effectLst/>
                  <a:uLnTx/>
                  <a:uFillTx/>
                  <a:latin typeface="+mn-lt"/>
                  <a:ea typeface="+mn-ea"/>
                  <a:cs typeface="+mn-ea"/>
                  <a:sym typeface="+mn-lt"/>
                </a:rPr>
                <a:t>教育性</a:t>
              </a:r>
              <a:endParaRPr kumimoji="0" lang="zh-CN" altLang="en-US" sz="2350" b="0" i="0" u="none" strike="noStrike" kern="1200" cap="none" spc="0" normalizeH="0" baseline="0" noProof="0" dirty="0">
                <a:ln>
                  <a:noFill/>
                </a:ln>
                <a:solidFill>
                  <a:prstClr val="white"/>
                </a:solidFill>
                <a:effectLst/>
                <a:uLnTx/>
                <a:uFillTx/>
                <a:latin typeface="+mn-lt"/>
                <a:ea typeface="+mn-ea"/>
                <a:cs typeface="+mn-ea"/>
                <a:sym typeface="+mn-lt"/>
              </a:endParaRPr>
            </a:p>
          </p:txBody>
        </p:sp>
      </p:grpSp>
      <p:sp>
        <p:nvSpPr>
          <p:cNvPr id="4" name="文本框 3"/>
          <p:cNvSpPr txBox="1"/>
          <p:nvPr/>
        </p:nvSpPr>
        <p:spPr>
          <a:xfrm>
            <a:off x="404495" y="553085"/>
            <a:ext cx="4572000" cy="55308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nchor="t">
            <a:spAutoFit/>
          </a:bodyPr>
          <a:p>
            <a:pPr indent="0">
              <a:lnSpc>
                <a:spcPct val="125000"/>
              </a:lnSpc>
              <a:spcBef>
                <a:spcPts val="0"/>
              </a:spcBef>
              <a:spcAft>
                <a:spcPts val="0"/>
              </a:spcAft>
            </a:pPr>
            <a:r>
              <a:rPr lang="zh-CN" altLang="en-US" sz="2400" b="1">
                <a:latin typeface="黑体" panose="02010609060101010101" charset="-122"/>
                <a:ea typeface="黑体" panose="02010609060101010101" charset="-122"/>
                <a:sym typeface="+mn-ea"/>
              </a:rPr>
              <a:t>四</a:t>
            </a:r>
            <a:r>
              <a:rPr lang="en-US" altLang="zh-CN" sz="2400" b="1">
                <a:latin typeface="黑体" panose="02010609060101010101" charset="-122"/>
                <a:ea typeface="黑体" panose="02010609060101010101" charset="-122"/>
                <a:sym typeface="+mn-ea"/>
              </a:rPr>
              <a:t>、国际标准舞的特点</a:t>
            </a:r>
            <a:endParaRPr lang="en-US" altLang="zh-CN" sz="2400" b="1">
              <a:solidFill>
                <a:srgbClr val="000000"/>
              </a:solidFill>
              <a:latin typeface="黑体" panose="02010609060101010101" charset="-122"/>
              <a:ea typeface="黑体" panose="02010609060101010101" charset="-122"/>
              <a:sym typeface="+mn-ea"/>
            </a:endParaRPr>
          </a:p>
        </p:txBody>
      </p:sp>
      <p:grpSp>
        <p:nvGrpSpPr>
          <p:cNvPr id="8" name="组合 7"/>
          <p:cNvGrpSpPr/>
          <p:nvPr/>
        </p:nvGrpSpPr>
        <p:grpSpPr>
          <a:xfrm>
            <a:off x="5214062" y="1681917"/>
            <a:ext cx="1776335" cy="1754290"/>
            <a:chOff x="4555849" y="1950734"/>
            <a:chExt cx="1888589" cy="1865151"/>
          </a:xfrm>
        </p:grpSpPr>
        <p:sp>
          <p:nvSpPr>
            <p:cNvPr id="10" name="椭圆 9"/>
            <p:cNvSpPr/>
            <p:nvPr>
              <p:custDataLst>
                <p:tags r:id="rId1"/>
              </p:custDataLst>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white"/>
                </a:solidFill>
                <a:effectLst/>
                <a:uLnTx/>
                <a:uFillTx/>
                <a:cs typeface="+mn-ea"/>
                <a:sym typeface="+mn-lt"/>
              </a:endParaRPr>
            </a:p>
          </p:txBody>
        </p:sp>
        <p:sp>
          <p:nvSpPr>
            <p:cNvPr id="41997" name="椭圆 16"/>
            <p:cNvSpPr>
              <a:spLocks noChangeArrowheads="1"/>
            </p:cNvSpPr>
            <p:nvPr>
              <p:custDataLst>
                <p:tags r:id="rId2"/>
              </p:custDataLst>
            </p:nvPr>
          </p:nvSpPr>
          <p:spPr bwMode="auto">
            <a:xfrm>
              <a:off x="4628006" y="2021504"/>
              <a:ext cx="1744363" cy="1722715"/>
            </a:xfrm>
            <a:prstGeom prst="ellipse">
              <a:avLst/>
            </a:prstGeom>
            <a:solidFill>
              <a:schemeClr val="accent2"/>
            </a:solidFill>
            <a:ln>
              <a:noFill/>
            </a:ln>
          </p:spPr>
          <p:txBody>
            <a:bodyPr lIns="68271" tIns="34136" rIns="68271" bIns="34136"/>
            <a:lstStyle>
              <a:lvl1pPr>
                <a:defRPr>
                  <a:solidFill>
                    <a:schemeClr val="tx1"/>
                  </a:solidFill>
                  <a:latin typeface="Calibri" panose="020F0502020204030204" pitchFamily="34" charset="0"/>
                  <a:ea typeface="微软雅黑" panose="020B0503020204020204" charset="-122"/>
                </a:defRPr>
              </a:lvl1pPr>
              <a:lvl2pPr marL="742950" indent="-285750">
                <a:defRPr>
                  <a:solidFill>
                    <a:schemeClr val="tx1"/>
                  </a:solidFill>
                  <a:latin typeface="Calibri" panose="020F0502020204030204" pitchFamily="34" charset="0"/>
                  <a:ea typeface="微软雅黑" panose="020B0503020204020204" charset="-122"/>
                </a:defRPr>
              </a:lvl2pPr>
              <a:lvl3pPr marL="1143000" indent="-228600">
                <a:defRPr>
                  <a:solidFill>
                    <a:schemeClr val="tx1"/>
                  </a:solidFill>
                  <a:latin typeface="Calibri" panose="020F0502020204030204" pitchFamily="34" charset="0"/>
                  <a:ea typeface="微软雅黑" panose="020B0503020204020204" charset="-122"/>
                </a:defRPr>
              </a:lvl3pPr>
              <a:lvl4pPr marL="1600200" indent="-228600">
                <a:defRPr>
                  <a:solidFill>
                    <a:schemeClr val="tx1"/>
                  </a:solidFill>
                  <a:latin typeface="Calibri" panose="020F0502020204030204" pitchFamily="34" charset="0"/>
                  <a:ea typeface="微软雅黑" panose="020B0503020204020204" charset="-122"/>
                </a:defRPr>
              </a:lvl4pPr>
              <a:lvl5pPr marL="2057400" indent="-228600">
                <a:defRPr>
                  <a:solidFill>
                    <a:schemeClr val="tx1"/>
                  </a:solidFill>
                  <a:latin typeface="Calibri" panose="020F0502020204030204" pitchFamily="34" charset="0"/>
                  <a:ea typeface="微软雅黑" panose="020B050302020402020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latin typeface="+mn-lt"/>
                <a:ea typeface="+mn-ea"/>
                <a:cs typeface="+mn-ea"/>
                <a:sym typeface="+mn-lt"/>
              </a:endParaRPr>
            </a:p>
          </p:txBody>
        </p:sp>
        <p:sp>
          <p:nvSpPr>
            <p:cNvPr id="42008" name="文本框 29"/>
            <p:cNvSpPr txBox="1">
              <a:spLocks noChangeArrowheads="1"/>
            </p:cNvSpPr>
            <p:nvPr>
              <p:custDataLst>
                <p:tags r:id="rId3"/>
              </p:custDataLst>
            </p:nvPr>
          </p:nvSpPr>
          <p:spPr bwMode="auto">
            <a:xfrm>
              <a:off x="5040636" y="2679308"/>
              <a:ext cx="1096408" cy="45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anose="020F0502020204030204" pitchFamily="34" charset="0"/>
                  <a:ea typeface="微软雅黑" panose="020B0503020204020204" charset="-122"/>
                </a:defRPr>
              </a:lvl1pPr>
              <a:lvl2pPr marL="742950" indent="-285750">
                <a:defRPr>
                  <a:solidFill>
                    <a:schemeClr val="tx1"/>
                  </a:solidFill>
                  <a:latin typeface="Calibri" panose="020F0502020204030204" pitchFamily="34" charset="0"/>
                  <a:ea typeface="微软雅黑" panose="020B0503020204020204" charset="-122"/>
                </a:defRPr>
              </a:lvl2pPr>
              <a:lvl3pPr marL="1143000" indent="-228600">
                <a:defRPr>
                  <a:solidFill>
                    <a:schemeClr val="tx1"/>
                  </a:solidFill>
                  <a:latin typeface="Calibri" panose="020F0502020204030204" pitchFamily="34" charset="0"/>
                  <a:ea typeface="微软雅黑" panose="020B0503020204020204" charset="-122"/>
                </a:defRPr>
              </a:lvl3pPr>
              <a:lvl4pPr marL="1600200" indent="-228600">
                <a:defRPr>
                  <a:solidFill>
                    <a:schemeClr val="tx1"/>
                  </a:solidFill>
                  <a:latin typeface="Calibri" panose="020F0502020204030204" pitchFamily="34" charset="0"/>
                  <a:ea typeface="微软雅黑" panose="020B0503020204020204" charset="-122"/>
                </a:defRPr>
              </a:lvl4pPr>
              <a:lvl5pPr marL="2057400" indent="-228600">
                <a:defRPr>
                  <a:solidFill>
                    <a:schemeClr val="tx1"/>
                  </a:solidFill>
                  <a:latin typeface="Calibri" panose="020F0502020204030204" pitchFamily="34" charset="0"/>
                  <a:ea typeface="微软雅黑" panose="020B050302020402020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350" b="0" i="0" u="none" strike="noStrike" kern="1200" cap="none" spc="0" normalizeH="0" baseline="0" noProof="0" dirty="0">
                  <a:ln>
                    <a:noFill/>
                  </a:ln>
                  <a:solidFill>
                    <a:prstClr val="white"/>
                  </a:solidFill>
                  <a:effectLst/>
                  <a:uLnTx/>
                  <a:uFillTx/>
                  <a:latin typeface="+mn-lt"/>
                  <a:ea typeface="+mn-ea"/>
                  <a:cs typeface="+mn-ea"/>
                  <a:sym typeface="+mn-lt"/>
                </a:rPr>
                <a:t>娱乐性</a:t>
              </a:r>
              <a:endParaRPr kumimoji="0" lang="zh-CN" altLang="en-US" sz="2350" b="0" i="0" u="none" strike="noStrike" kern="1200" cap="none" spc="0" normalizeH="0" baseline="0" noProof="0" dirty="0">
                <a:ln>
                  <a:noFill/>
                </a:ln>
                <a:solidFill>
                  <a:prstClr val="white"/>
                </a:solidFill>
                <a:effectLst/>
                <a:uLnTx/>
                <a:uFillTx/>
                <a:latin typeface="+mn-lt"/>
                <a:ea typeface="+mn-ea"/>
                <a:cs typeface="+mn-ea"/>
                <a:sym typeface="+mn-lt"/>
              </a:endParaRPr>
            </a:p>
          </p:txBody>
        </p:sp>
      </p:grpSp>
      <p:grpSp>
        <p:nvGrpSpPr>
          <p:cNvPr id="11" name="组合 10"/>
          <p:cNvGrpSpPr/>
          <p:nvPr/>
        </p:nvGrpSpPr>
        <p:grpSpPr>
          <a:xfrm>
            <a:off x="3550217" y="1681917"/>
            <a:ext cx="1776335" cy="1754290"/>
            <a:chOff x="2861122" y="1950734"/>
            <a:chExt cx="1888589" cy="1865151"/>
          </a:xfrm>
        </p:grpSpPr>
        <p:sp>
          <p:nvSpPr>
            <p:cNvPr id="12" name="椭圆 11"/>
            <p:cNvSpPr/>
            <p:nvPr>
              <p:custDataLst>
                <p:tags r:id="rId4"/>
              </p:custDataLst>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white"/>
                </a:solidFill>
                <a:effectLst/>
                <a:uLnTx/>
                <a:uFillTx/>
                <a:cs typeface="+mn-ea"/>
                <a:sym typeface="+mn-lt"/>
              </a:endParaRPr>
            </a:p>
          </p:txBody>
        </p:sp>
        <p:sp>
          <p:nvSpPr>
            <p:cNvPr id="14" name="椭圆 13"/>
            <p:cNvSpPr>
              <a:spLocks noChangeArrowheads="1"/>
            </p:cNvSpPr>
            <p:nvPr>
              <p:custDataLst>
                <p:tags r:id="rId5"/>
              </p:custDataLst>
            </p:nvPr>
          </p:nvSpPr>
          <p:spPr bwMode="auto">
            <a:xfrm>
              <a:off x="2933012" y="2021504"/>
              <a:ext cx="1744363" cy="1722715"/>
            </a:xfrm>
            <a:prstGeom prst="ellipse">
              <a:avLst/>
            </a:prstGeom>
            <a:gradFill>
              <a:gsLst>
                <a:gs pos="0">
                  <a:srgbClr val="7B32B2"/>
                </a:gs>
                <a:gs pos="100000">
                  <a:srgbClr val="401A5D"/>
                </a:gs>
              </a:gsLst>
              <a:lin ang="5400000" scaled="0"/>
            </a:gradFill>
            <a:ln>
              <a:noFill/>
            </a:ln>
          </p:spPr>
          <p:txBody>
            <a:bodyPr lIns="68271" tIns="34136" rIns="68271" bIns="34136"/>
            <a:lstStyle>
              <a:lvl1pPr>
                <a:defRPr>
                  <a:solidFill>
                    <a:schemeClr val="tx1"/>
                  </a:solidFill>
                  <a:latin typeface="Calibri" panose="020F0502020204030204" pitchFamily="34" charset="0"/>
                  <a:ea typeface="微软雅黑" panose="020B0503020204020204" charset="-122"/>
                </a:defRPr>
              </a:lvl1pPr>
              <a:lvl2pPr marL="742950" indent="-285750">
                <a:defRPr>
                  <a:solidFill>
                    <a:schemeClr val="tx1"/>
                  </a:solidFill>
                  <a:latin typeface="Calibri" panose="020F0502020204030204" pitchFamily="34" charset="0"/>
                  <a:ea typeface="微软雅黑" panose="020B0503020204020204" charset="-122"/>
                </a:defRPr>
              </a:lvl2pPr>
              <a:lvl3pPr marL="1143000" indent="-228600">
                <a:defRPr>
                  <a:solidFill>
                    <a:schemeClr val="tx1"/>
                  </a:solidFill>
                  <a:latin typeface="Calibri" panose="020F0502020204030204" pitchFamily="34" charset="0"/>
                  <a:ea typeface="微软雅黑" panose="020B0503020204020204" charset="-122"/>
                </a:defRPr>
              </a:lvl3pPr>
              <a:lvl4pPr marL="1600200" indent="-228600">
                <a:defRPr>
                  <a:solidFill>
                    <a:schemeClr val="tx1"/>
                  </a:solidFill>
                  <a:latin typeface="Calibri" panose="020F0502020204030204" pitchFamily="34" charset="0"/>
                  <a:ea typeface="微软雅黑" panose="020B0503020204020204" charset="-122"/>
                </a:defRPr>
              </a:lvl4pPr>
              <a:lvl5pPr marL="2057400" indent="-228600">
                <a:defRPr>
                  <a:solidFill>
                    <a:schemeClr val="tx1"/>
                  </a:solidFill>
                  <a:latin typeface="Calibri" panose="020F0502020204030204" pitchFamily="34" charset="0"/>
                  <a:ea typeface="微软雅黑" panose="020B050302020402020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latin typeface="+mn-lt"/>
                <a:ea typeface="+mn-ea"/>
                <a:cs typeface="+mn-ea"/>
                <a:sym typeface="+mn-lt"/>
              </a:endParaRPr>
            </a:p>
          </p:txBody>
        </p:sp>
        <p:sp>
          <p:nvSpPr>
            <p:cNvPr id="15" name="文本框 28"/>
            <p:cNvSpPr txBox="1">
              <a:spLocks noChangeArrowheads="1"/>
            </p:cNvSpPr>
            <p:nvPr>
              <p:custDataLst>
                <p:tags r:id="rId6"/>
              </p:custDataLst>
            </p:nvPr>
          </p:nvSpPr>
          <p:spPr bwMode="auto">
            <a:xfrm>
              <a:off x="3223274" y="2626648"/>
              <a:ext cx="1096408" cy="45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271" tIns="34136" rIns="68271" bIns="34136">
              <a:spAutoFit/>
            </a:bodyPr>
            <a:lstStyle>
              <a:lvl1pPr>
                <a:defRPr>
                  <a:solidFill>
                    <a:schemeClr val="tx1"/>
                  </a:solidFill>
                  <a:latin typeface="Calibri" panose="020F0502020204030204" pitchFamily="34" charset="0"/>
                  <a:ea typeface="微软雅黑" panose="020B0503020204020204" charset="-122"/>
                </a:defRPr>
              </a:lvl1pPr>
              <a:lvl2pPr marL="742950" indent="-285750">
                <a:defRPr>
                  <a:solidFill>
                    <a:schemeClr val="tx1"/>
                  </a:solidFill>
                  <a:latin typeface="Calibri" panose="020F0502020204030204" pitchFamily="34" charset="0"/>
                  <a:ea typeface="微软雅黑" panose="020B0503020204020204" charset="-122"/>
                </a:defRPr>
              </a:lvl2pPr>
              <a:lvl3pPr marL="1143000" indent="-228600">
                <a:defRPr>
                  <a:solidFill>
                    <a:schemeClr val="tx1"/>
                  </a:solidFill>
                  <a:latin typeface="Calibri" panose="020F0502020204030204" pitchFamily="34" charset="0"/>
                  <a:ea typeface="微软雅黑" panose="020B0503020204020204" charset="-122"/>
                </a:defRPr>
              </a:lvl3pPr>
              <a:lvl4pPr marL="1600200" indent="-228600">
                <a:defRPr>
                  <a:solidFill>
                    <a:schemeClr val="tx1"/>
                  </a:solidFill>
                  <a:latin typeface="Calibri" panose="020F0502020204030204" pitchFamily="34" charset="0"/>
                  <a:ea typeface="微软雅黑" panose="020B0503020204020204" charset="-122"/>
                </a:defRPr>
              </a:lvl4pPr>
              <a:lvl5pPr marL="2057400" indent="-228600">
                <a:defRPr>
                  <a:solidFill>
                    <a:schemeClr val="tx1"/>
                  </a:solidFill>
                  <a:latin typeface="Calibri" panose="020F0502020204030204" pitchFamily="34" charset="0"/>
                  <a:ea typeface="微软雅黑" panose="020B050302020402020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charset="-122"/>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350" b="0" i="0" u="none" strike="noStrike" kern="1200" cap="none" spc="0" normalizeH="0" baseline="0" noProof="0" dirty="0">
                  <a:ln>
                    <a:noFill/>
                  </a:ln>
                  <a:solidFill>
                    <a:prstClr val="white"/>
                  </a:solidFill>
                  <a:effectLst/>
                  <a:uLnTx/>
                  <a:uFillTx/>
                  <a:latin typeface="+mn-lt"/>
                  <a:ea typeface="+mn-ea"/>
                  <a:cs typeface="+mn-ea"/>
                  <a:sym typeface="+mn-lt"/>
                </a:rPr>
                <a:t>竞技性</a:t>
              </a:r>
              <a:endParaRPr kumimoji="0" lang="zh-CN" altLang="en-US" sz="2350" b="0" i="0" u="none" strike="noStrike" kern="1200" cap="none" spc="0" normalizeH="0" baseline="0" noProof="0" dirty="0">
                <a:ln>
                  <a:noFill/>
                </a:ln>
                <a:solidFill>
                  <a:prstClr val="white"/>
                </a:solidFill>
                <a:effectLst/>
                <a:uLnTx/>
                <a:uFillTx/>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250"/>
                                        <p:tgtEl>
                                          <p:spTgt spid="5"/>
                                        </p:tgtEl>
                                        <p:attrNameLst>
                                          <p:attrName>ppt_x</p:attrName>
                                        </p:attrNameLst>
                                      </p:cBhvr>
                                      <p:tavLst>
                                        <p:tav tm="0">
                                          <p:val>
                                            <p:strVal val="#ppt_x+#ppt_w*1.125000"/>
                                          </p:val>
                                        </p:tav>
                                        <p:tav tm="100000">
                                          <p:val>
                                            <p:strVal val="#ppt_x"/>
                                          </p:val>
                                        </p:tav>
                                      </p:tavLst>
                                    </p:anim>
                                    <p:animEffect transition="in" filter="wipe(left)">
                                      <p:cBhvr>
                                        <p:cTn id="13" dur="250"/>
                                        <p:tgtEl>
                                          <p:spTgt spid="5"/>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p:tgtEl>
                                          <p:spTgt spid="6"/>
                                        </p:tgtEl>
                                        <p:attrNameLst>
                                          <p:attrName>ppt_x</p:attrName>
                                        </p:attrNameLst>
                                      </p:cBhvr>
                                      <p:tavLst>
                                        <p:tav tm="0">
                                          <p:val>
                                            <p:strVal val="#ppt_x+#ppt_w*1.125000"/>
                                          </p:val>
                                        </p:tav>
                                        <p:tav tm="100000">
                                          <p:val>
                                            <p:strVal val="#ppt_x"/>
                                          </p:val>
                                        </p:tav>
                                      </p:tavLst>
                                    </p:anim>
                                    <p:animEffect transition="in" filter="wipe(left)">
                                      <p:cBhvr>
                                        <p:cTn id="18" dur="250"/>
                                        <p:tgtEl>
                                          <p:spTgt spid="6"/>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250"/>
                                        <p:tgtEl>
                                          <p:spTgt spid="11"/>
                                        </p:tgtEl>
                                        <p:attrNameLst>
                                          <p:attrName>ppt_x</p:attrName>
                                        </p:attrNameLst>
                                      </p:cBhvr>
                                      <p:tavLst>
                                        <p:tav tm="0">
                                          <p:val>
                                            <p:strVal val="#ppt_x+#ppt_w*1.125000"/>
                                          </p:val>
                                        </p:tav>
                                        <p:tav tm="100000">
                                          <p:val>
                                            <p:strVal val="#ppt_x"/>
                                          </p:val>
                                        </p:tav>
                                      </p:tavLst>
                                    </p:anim>
                                    <p:animEffect transition="in" filter="wipe(left)">
                                      <p:cBhvr>
                                        <p:cTn id="23" dur="250"/>
                                        <p:tgtEl>
                                          <p:spTgt spid="11"/>
                                        </p:tgtEl>
                                      </p:cBhvr>
                                    </p:animEffect>
                                  </p:childTnLst>
                                </p:cTn>
                              </p:par>
                            </p:childTnLst>
                          </p:cTn>
                        </p:par>
                        <p:par>
                          <p:cTn id="24" fill="hold">
                            <p:stCondLst>
                              <p:cond delay="2000"/>
                            </p:stCondLst>
                            <p:childTnLst>
                              <p:par>
                                <p:cTn id="25" presetID="12" presetClass="entr" presetSubtype="2"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50"/>
                                        <p:tgtEl>
                                          <p:spTgt spid="8"/>
                                        </p:tgtEl>
                                        <p:attrNameLst>
                                          <p:attrName>ppt_x</p:attrName>
                                        </p:attrNameLst>
                                      </p:cBhvr>
                                      <p:tavLst>
                                        <p:tav tm="0">
                                          <p:val>
                                            <p:strVal val="#ppt_x+#ppt_w*1.125000"/>
                                          </p:val>
                                        </p:tav>
                                        <p:tav tm="100000">
                                          <p:val>
                                            <p:strVal val="#ppt_x"/>
                                          </p:val>
                                        </p:tav>
                                      </p:tavLst>
                                    </p:anim>
                                    <p:animEffect transition="in" filter="wipe(left)">
                                      <p:cBhvr>
                                        <p:cTn id="28" dur="250"/>
                                        <p:tgtEl>
                                          <p:spTgt spid="8"/>
                                        </p:tgtEl>
                                      </p:cBhvr>
                                    </p:animEffect>
                                  </p:childTnLst>
                                </p:cTn>
                              </p:par>
                            </p:childTnLst>
                          </p:cTn>
                        </p:par>
                        <p:par>
                          <p:cTn id="29" fill="hold">
                            <p:stCondLst>
                              <p:cond delay="2500"/>
                            </p:stCondLst>
                            <p:childTnLst>
                              <p:par>
                                <p:cTn id="30" presetID="12" presetClass="entr" presetSubtype="2"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250"/>
                                        <p:tgtEl>
                                          <p:spTgt spid="9"/>
                                        </p:tgtEl>
                                        <p:attrNameLst>
                                          <p:attrName>ppt_x</p:attrName>
                                        </p:attrNameLst>
                                      </p:cBhvr>
                                      <p:tavLst>
                                        <p:tav tm="0">
                                          <p:val>
                                            <p:strVal val="#ppt_x+#ppt_w*1.125000"/>
                                          </p:val>
                                        </p:tav>
                                        <p:tav tm="100000">
                                          <p:val>
                                            <p:strVal val="#ppt_x"/>
                                          </p:val>
                                        </p:tav>
                                      </p:tavLst>
                                    </p:anim>
                                    <p:animEffect transition="in" filter="wipe(left)">
                                      <p:cBhvr>
                                        <p:cTn id="33"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503555" y="128270"/>
            <a:ext cx="7746365" cy="2052955"/>
          </a:xfrm>
          <a:prstGeom prst="rect">
            <a:avLst/>
          </a:prstGeom>
          <a:noFill/>
          <a:ln w="9525">
            <a:noFill/>
          </a:ln>
        </p:spPr>
        <p:txBody>
          <a:bodyPr>
            <a:noAutofit/>
          </a:bodyPr>
          <a:p>
            <a:pPr indent="0">
              <a:lnSpc>
                <a:spcPct val="125000"/>
              </a:lnSpc>
              <a:spcBef>
                <a:spcPts val="0"/>
              </a:spcBef>
              <a:spcAft>
                <a:spcPts val="0"/>
              </a:spcAft>
            </a:pPr>
            <a:r>
              <a:rPr lang="zh-CN" altLang="en-US" sz="2000" b="1">
                <a:latin typeface="黑体" panose="02010609060101010101" charset="-122"/>
                <a:ea typeface="黑体" panose="02010609060101010101" charset="-122"/>
              </a:rPr>
              <a:t>英国黑池舞蹈节</a:t>
            </a:r>
            <a:endParaRPr lang="zh-CN" altLang="en-US" sz="2000" b="1">
              <a:latin typeface="黑体" panose="02010609060101010101" charset="-122"/>
              <a:ea typeface="黑体" panose="02010609060101010101" charset="-122"/>
            </a:endParaRPr>
          </a:p>
          <a:p>
            <a:pPr indent="0">
              <a:lnSpc>
                <a:spcPct val="125000"/>
              </a:lnSpc>
              <a:spcBef>
                <a:spcPts val="0"/>
              </a:spcBef>
              <a:spcAft>
                <a:spcPts val="0"/>
              </a:spcAft>
            </a:pPr>
            <a:r>
              <a:rPr lang="zh-CN" altLang="en-US" sz="2000" b="0">
                <a:ea typeface="宋体" panose="02010600030101010101" pitchFamily="2" charset="-122"/>
              </a:rPr>
              <a:t> </a:t>
            </a:r>
            <a:r>
              <a:rPr lang="en-US" altLang="zh-CN" sz="2000" b="0">
                <a:ea typeface="宋体" panose="02010600030101010101" pitchFamily="2" charset="-122"/>
              </a:rPr>
              <a:t>     </a:t>
            </a:r>
            <a:r>
              <a:rPr lang="zh-CN" altLang="en-US" sz="1800" b="0">
                <a:ea typeface="宋体" panose="02010600030101010101" pitchFamily="2" charset="-122"/>
              </a:rPr>
              <a:t>创办于</a:t>
            </a:r>
            <a:r>
              <a:rPr lang="zh-CN" altLang="en-US" sz="1800" b="1">
                <a:solidFill>
                  <a:schemeClr val="accent3"/>
                </a:solidFill>
                <a:ea typeface="宋体" panose="02010600030101010101" pitchFamily="2" charset="-122"/>
              </a:rPr>
              <a:t>1920年</a:t>
            </a:r>
            <a:r>
              <a:rPr lang="zh-CN" altLang="en-US" sz="1800" b="0">
                <a:ea typeface="宋体" panose="02010600030101010101" pitchFamily="2" charset="-122"/>
              </a:rPr>
              <a:t>，每年5月在</a:t>
            </a:r>
            <a:r>
              <a:rPr lang="zh-CN" altLang="en-US" sz="1800" b="1">
                <a:solidFill>
                  <a:schemeClr val="accent3"/>
                </a:solidFill>
                <a:ea typeface="宋体" panose="02010600030101010101" pitchFamily="2" charset="-122"/>
              </a:rPr>
              <a:t>英国北部小镇黑池</a:t>
            </a:r>
            <a:r>
              <a:rPr lang="zh-CN" altLang="en-US" sz="1800" b="0">
                <a:ea typeface="宋体" panose="02010600030101010101" pitchFamily="2" charset="-122"/>
              </a:rPr>
              <a:t>举行的一个舞蹈节，是</a:t>
            </a:r>
            <a:r>
              <a:rPr lang="zh-CN" altLang="en-US" sz="1800" b="1">
                <a:solidFill>
                  <a:schemeClr val="accent3"/>
                </a:solidFill>
                <a:ea typeface="宋体" panose="02010600030101010101" pitchFamily="2" charset="-122"/>
              </a:rPr>
              <a:t>国际标准舞活动之首</a:t>
            </a:r>
            <a:r>
              <a:rPr lang="zh-CN" altLang="en-US" sz="1800" b="0">
                <a:ea typeface="宋体" panose="02010600030101010101" pitchFamily="2" charset="-122"/>
              </a:rPr>
              <a:t>。黑池舞蹈节</a:t>
            </a:r>
            <a:r>
              <a:rPr lang="zh-CN" altLang="en-US" sz="1800" b="1">
                <a:solidFill>
                  <a:schemeClr val="accent3"/>
                </a:solidFill>
                <a:ea typeface="宋体" panose="02010600030101010101" pitchFamily="2" charset="-122"/>
              </a:rPr>
              <a:t>被誉为“国标舞的奥运会”</a:t>
            </a:r>
            <a:r>
              <a:rPr lang="zh-CN" altLang="en-US" sz="1800" b="0">
                <a:ea typeface="宋体" panose="02010600030101010101" pitchFamily="2" charset="-122"/>
              </a:rPr>
              <a:t>，是各国国标舞者心中的圣殿。其中，除了为期7天的国际标准舞锦标赛以外，还包括了大师班课程、世界性国际标准舞会议、舞蹈服装以及舞蹈用品汇展等，展现着国标舞身体语言与多元文化的魅力。</a:t>
            </a:r>
            <a:endParaRPr lang="zh-CN" altLang="en-US" sz="1800" b="0">
              <a:ea typeface="宋体" panose="02010600030101010101" pitchFamily="2" charset="-122"/>
            </a:endParaRPr>
          </a:p>
        </p:txBody>
      </p:sp>
      <p:grpSp>
        <p:nvGrpSpPr>
          <p:cNvPr id="2" name="组合 1"/>
          <p:cNvGrpSpPr/>
          <p:nvPr/>
        </p:nvGrpSpPr>
        <p:grpSpPr>
          <a:xfrm>
            <a:off x="669925" y="2542540"/>
            <a:ext cx="7329170" cy="2073275"/>
            <a:chOff x="932" y="4050"/>
            <a:chExt cx="12060" cy="3498"/>
          </a:xfrm>
        </p:grpSpPr>
        <p:pic>
          <p:nvPicPr>
            <p:cNvPr id="115" name="图片 114"/>
            <p:cNvPicPr/>
            <p:nvPr/>
          </p:nvPicPr>
          <p:blipFill>
            <a:blip r:embed="rId1"/>
            <a:srcRect r="1644" b="9774"/>
            <a:stretch>
              <a:fillRect/>
            </a:stretch>
          </p:blipFill>
          <p:spPr>
            <a:xfrm>
              <a:off x="7330" y="4050"/>
              <a:ext cx="5662" cy="3498"/>
            </a:xfrm>
            <a:prstGeom prst="roundRect">
              <a:avLst/>
            </a:prstGeom>
            <a:noFill/>
            <a:ln w="9525">
              <a:noFill/>
            </a:ln>
          </p:spPr>
        </p:pic>
        <p:pic>
          <p:nvPicPr>
            <p:cNvPr id="116" name="图片 115"/>
            <p:cNvPicPr/>
            <p:nvPr/>
          </p:nvPicPr>
          <p:blipFill>
            <a:blip r:embed="rId2"/>
            <a:srcRect r="-557" b="954"/>
            <a:stretch>
              <a:fillRect/>
            </a:stretch>
          </p:blipFill>
          <p:spPr>
            <a:xfrm>
              <a:off x="932" y="4050"/>
              <a:ext cx="6005" cy="3498"/>
            </a:xfrm>
            <a:prstGeom prst="roundRect">
              <a:avLst/>
            </a:prstGeom>
            <a:noFill/>
            <a:ln w="9525">
              <a:noFill/>
            </a:ln>
          </p:spPr>
        </p:pic>
      </p:gr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fade">
                                      <p:cBhvr>
                                        <p:cTn id="7" dur="1000"/>
                                        <p:tgtEl>
                                          <p:spTgt spid="100">
                                            <p:txEl>
                                              <p:pRg st="0" end="0"/>
                                            </p:txEl>
                                          </p:spTgt>
                                        </p:tgtEl>
                                      </p:cBhvr>
                                    </p:animEffect>
                                    <p:anim calcmode="lin" valueType="num">
                                      <p:cBhvr>
                                        <p:cTn id="8" dur="1000" fill="hold"/>
                                        <p:tgtEl>
                                          <p:spTgt spid="10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0">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srcRect/>
          <a:stretch>
            <a:fillRect/>
          </a:stretch>
        </p:blipFill>
        <p:spPr>
          <a:xfrm>
            <a:off x="6241085" y="3021750"/>
            <a:ext cx="2886235" cy="2121750"/>
          </a:xfrm>
          <a:prstGeom prst="rect">
            <a:avLst/>
          </a:prstGeom>
        </p:spPr>
      </p:pic>
      <p:sp>
        <p:nvSpPr>
          <p:cNvPr id="2" name="文本框 1"/>
          <p:cNvSpPr txBox="1"/>
          <p:nvPr/>
        </p:nvSpPr>
        <p:spPr>
          <a:xfrm>
            <a:off x="609402" y="296979"/>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sp>
        <p:nvSpPr>
          <p:cNvPr id="20" name="MH_Title"/>
          <p:cNvSpPr/>
          <p:nvPr>
            <p:custDataLst>
              <p:tags r:id="rId4"/>
            </p:custDataLst>
          </p:nvPr>
        </p:nvSpPr>
        <p:spPr>
          <a:xfrm>
            <a:off x="2431415" y="2263140"/>
            <a:ext cx="3692525" cy="497840"/>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en-US" altLang="zh-CN" sz="2100" b="1" dirty="0">
                <a:solidFill>
                  <a:srgbClr val="FFFFFF"/>
                </a:solidFill>
                <a:cs typeface="+mn-ea"/>
                <a:sym typeface="+mn-lt"/>
              </a:rPr>
              <a:t>   国际标准舞发展概况</a:t>
            </a:r>
            <a:endParaRPr lang="zh-CN" altLang="en-US" sz="2100" b="1" dirty="0">
              <a:solidFill>
                <a:srgbClr val="FFFFFF"/>
              </a:solidFill>
              <a:cs typeface="+mn-ea"/>
              <a:sym typeface="+mn-lt"/>
            </a:endParaRPr>
          </a:p>
        </p:txBody>
      </p:sp>
      <p:sp>
        <p:nvSpPr>
          <p:cNvPr id="25" name="MH_Number"/>
          <p:cNvSpPr/>
          <p:nvPr>
            <p:custDataLst>
              <p:tags r:id="rId5"/>
            </p:custDataLst>
          </p:nvPr>
        </p:nvSpPr>
        <p:spPr>
          <a:xfrm>
            <a:off x="1851117" y="2088272"/>
            <a:ext cx="580291" cy="673426"/>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dirty="0" smtClean="0">
                <a:solidFill>
                  <a:srgbClr val="FFFFFF"/>
                </a:solidFill>
                <a:cs typeface="+mn-ea"/>
                <a:sym typeface="+mn-lt"/>
              </a:rPr>
              <a:t>2</a:t>
            </a:r>
            <a:endParaRPr lang="zh-CN" altLang="en-US" sz="3600" b="1"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bldLvl="0" animBg="1"/>
      <p:bldP spid="25"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562610" y="974090"/>
            <a:ext cx="8019415" cy="11137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en-US" altLang="zh-CN" sz="2000" b="0">
                <a:latin typeface="宋体" panose="02010600030101010101" pitchFamily="2" charset="-122"/>
                <a:ea typeface="宋体" panose="02010600030101010101" pitchFamily="2" charset="-122"/>
                <a:cs typeface="宋体" panose="02010600030101010101" pitchFamily="2" charset="-122"/>
              </a:rPr>
              <a:t> </a:t>
            </a:r>
            <a:r>
              <a:rPr lang="en-US" altLang="zh-CN" sz="1800" b="0">
                <a:latin typeface="宋体" panose="02010600030101010101" pitchFamily="2" charset="-122"/>
                <a:ea typeface="宋体" panose="02010600030101010101" pitchFamily="2" charset="-122"/>
                <a:cs typeface="宋体" panose="02010600030101010101" pitchFamily="2" charset="-122"/>
              </a:rPr>
              <a:t>国标舞的发展</a:t>
            </a:r>
            <a:r>
              <a:rPr lang="zh-CN" altLang="en-US" sz="1800" b="0">
                <a:latin typeface="宋体" panose="02010600030101010101" pitchFamily="2" charset="-122"/>
                <a:ea typeface="宋体" panose="02010600030101010101" pitchFamily="2" charset="-122"/>
                <a:cs typeface="宋体" panose="02010600030101010101" pitchFamily="2" charset="-122"/>
              </a:rPr>
              <a:t>至成熟</a:t>
            </a:r>
            <a:r>
              <a:rPr lang="en-US" altLang="zh-CN" sz="1800" b="0">
                <a:latin typeface="宋体" panose="02010600030101010101" pitchFamily="2" charset="-122"/>
                <a:ea typeface="宋体" panose="02010600030101010101" pitchFamily="2" charset="-122"/>
                <a:cs typeface="宋体" panose="02010600030101010101" pitchFamily="2" charset="-122"/>
              </a:rPr>
              <a:t>经历了四个阶段，简要划分为</a:t>
            </a:r>
            <a:r>
              <a:rPr lang="en-US" alt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萌芽阶段、形成阶段、成熟阶段以及继续发展阶段</a:t>
            </a:r>
            <a:r>
              <a:rPr lang="en-US" altLang="zh-CN" sz="1800" b="0">
                <a:latin typeface="宋体" panose="02010600030101010101" pitchFamily="2" charset="-122"/>
                <a:ea typeface="宋体" panose="02010600030101010101" pitchFamily="2" charset="-122"/>
                <a:cs typeface="宋体" panose="02010600030101010101" pitchFamily="2" charset="-122"/>
              </a:rPr>
              <a:t>。</a:t>
            </a:r>
            <a:endParaRPr lang="en-US" altLang="zh-CN" sz="1800" b="0">
              <a:latin typeface="宋体" panose="02010600030101010101" pitchFamily="2" charset="-122"/>
              <a:ea typeface="宋体" panose="02010600030101010101" pitchFamily="2" charset="-122"/>
              <a:cs typeface="宋体" panose="02010600030101010101" pitchFamily="2" charset="-122"/>
            </a:endParaRPr>
          </a:p>
        </p:txBody>
      </p:sp>
      <p:grpSp>
        <p:nvGrpSpPr>
          <p:cNvPr id="76" name="组合 75"/>
          <p:cNvGrpSpPr/>
          <p:nvPr/>
        </p:nvGrpSpPr>
        <p:grpSpPr>
          <a:xfrm>
            <a:off x="1111885" y="2787015"/>
            <a:ext cx="1586865" cy="1563370"/>
            <a:chOff x="4590714" y="544997"/>
            <a:chExt cx="1415386" cy="1397821"/>
          </a:xfrm>
        </p:grpSpPr>
        <p:sp>
          <p:nvSpPr>
            <p:cNvPr id="77" name="椭圆 76"/>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white"/>
                </a:solidFill>
                <a:effectLst/>
                <a:uLnTx/>
                <a:uFillTx/>
                <a:cs typeface="+mn-ea"/>
                <a:sym typeface="+mn-lt"/>
              </a:endParaRPr>
            </a:p>
          </p:txBody>
        </p:sp>
        <p:sp>
          <p:nvSpPr>
            <p:cNvPr id="78" name="椭圆 77"/>
            <p:cNvSpPr/>
            <p:nvPr/>
          </p:nvSpPr>
          <p:spPr>
            <a:xfrm>
              <a:off x="4781694" y="733607"/>
              <a:ext cx="1033425" cy="1020600"/>
            </a:xfrm>
            <a:prstGeom prst="ellipse">
              <a:avLst/>
            </a:prstGeom>
            <a:solidFill>
              <a:schemeClr val="accent3"/>
            </a:solidFill>
            <a:ln w="14288" cap="flat">
              <a:noFill/>
              <a:prstDash val="solid"/>
              <a:miter lim="800000"/>
            </a:ln>
            <a:effectLst>
              <a:innerShdw blurRad="88900" dist="63500" dir="13500000">
                <a:prstClr val="black">
                  <a:alpha val="50000"/>
                </a:prstClr>
              </a:innerShdw>
            </a:effectLst>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dirty="0">
                <a:ln>
                  <a:noFill/>
                </a:ln>
                <a:solidFill>
                  <a:prstClr val="black"/>
                </a:solidFill>
                <a:effectLst/>
                <a:uLnTx/>
                <a:uFillTx/>
                <a:cs typeface="+mn-ea"/>
                <a:sym typeface="+mn-lt"/>
              </a:endParaRPr>
            </a:p>
          </p:txBody>
        </p:sp>
        <p:sp>
          <p:nvSpPr>
            <p:cNvPr id="79" name="Freeform 55"/>
            <p:cNvSpPr/>
            <p:nvPr/>
          </p:nvSpPr>
          <p:spPr bwMode="auto">
            <a:xfrm>
              <a:off x="5114604" y="1004798"/>
              <a:ext cx="715974" cy="672912"/>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grpSp>
      <p:grpSp>
        <p:nvGrpSpPr>
          <p:cNvPr id="80" name="组合 79"/>
          <p:cNvGrpSpPr/>
          <p:nvPr/>
        </p:nvGrpSpPr>
        <p:grpSpPr>
          <a:xfrm>
            <a:off x="4795520" y="2145665"/>
            <a:ext cx="1550670" cy="1524635"/>
            <a:chOff x="3501296" y="1616288"/>
            <a:chExt cx="1415386" cy="1397821"/>
          </a:xfrm>
        </p:grpSpPr>
        <p:sp>
          <p:nvSpPr>
            <p:cNvPr id="81" name="椭圆 80"/>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white"/>
                </a:solidFill>
                <a:effectLst/>
                <a:uLnTx/>
                <a:uFillTx/>
                <a:cs typeface="+mn-ea"/>
                <a:sym typeface="+mn-lt"/>
              </a:endParaRPr>
            </a:p>
          </p:txBody>
        </p:sp>
        <p:sp>
          <p:nvSpPr>
            <p:cNvPr id="82" name="椭圆 81"/>
            <p:cNvSpPr/>
            <p:nvPr/>
          </p:nvSpPr>
          <p:spPr>
            <a:xfrm>
              <a:off x="3692276" y="1804897"/>
              <a:ext cx="1033425" cy="1020600"/>
            </a:xfrm>
            <a:prstGeom prst="ellipse">
              <a:avLst/>
            </a:prstGeom>
            <a:solidFill>
              <a:schemeClr val="accent1"/>
            </a:solidFill>
            <a:ln w="14288" cap="flat">
              <a:noFill/>
              <a:prstDash val="solid"/>
              <a:miter lim="800000"/>
            </a:ln>
            <a:effectLst>
              <a:innerShdw blurRad="88900" dist="88900" dir="13500000">
                <a:prstClr val="black">
                  <a:alpha val="50000"/>
                </a:prstClr>
              </a:innerShdw>
            </a:effectLst>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dirty="0">
                <a:ln>
                  <a:noFill/>
                </a:ln>
                <a:solidFill>
                  <a:prstClr val="black"/>
                </a:solidFill>
                <a:effectLst/>
                <a:uLnTx/>
                <a:uFillTx/>
                <a:cs typeface="+mn-ea"/>
                <a:sym typeface="+mn-lt"/>
              </a:endParaRPr>
            </a:p>
          </p:txBody>
        </p:sp>
        <p:sp>
          <p:nvSpPr>
            <p:cNvPr id="83" name="Freeform 58"/>
            <p:cNvSpPr/>
            <p:nvPr/>
          </p:nvSpPr>
          <p:spPr bwMode="auto">
            <a:xfrm>
              <a:off x="3999421" y="2083192"/>
              <a:ext cx="733652" cy="665903"/>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grpSp>
      <p:grpSp>
        <p:nvGrpSpPr>
          <p:cNvPr id="84" name="组合 83"/>
          <p:cNvGrpSpPr/>
          <p:nvPr/>
        </p:nvGrpSpPr>
        <p:grpSpPr>
          <a:xfrm>
            <a:off x="2915920" y="2414905"/>
            <a:ext cx="1541780" cy="1558290"/>
            <a:chOff x="4898453" y="2435547"/>
            <a:chExt cx="1415386" cy="1397821"/>
          </a:xfrm>
        </p:grpSpPr>
        <p:sp>
          <p:nvSpPr>
            <p:cNvPr id="85" name="椭圆 84"/>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white"/>
                </a:solidFill>
                <a:effectLst/>
                <a:uLnTx/>
                <a:uFillTx/>
                <a:cs typeface="+mn-ea"/>
                <a:sym typeface="+mn-lt"/>
              </a:endParaRPr>
            </a:p>
          </p:txBody>
        </p:sp>
        <p:sp>
          <p:nvSpPr>
            <p:cNvPr id="86" name="椭圆 85"/>
            <p:cNvSpPr/>
            <p:nvPr/>
          </p:nvSpPr>
          <p:spPr>
            <a:xfrm>
              <a:off x="5089433" y="2624156"/>
              <a:ext cx="1033425" cy="1020600"/>
            </a:xfrm>
            <a:prstGeom prst="ellipse">
              <a:avLst/>
            </a:prstGeom>
            <a:solidFill>
              <a:schemeClr val="accent2"/>
            </a:solidFill>
            <a:ln w="14288" cap="flat">
              <a:noFill/>
              <a:prstDash val="solid"/>
              <a:miter lim="800000"/>
            </a:ln>
            <a:effectLst>
              <a:innerShdw blurRad="88900" dist="88900" dir="13500000">
                <a:prstClr val="black">
                  <a:alpha val="50000"/>
                </a:prstClr>
              </a:innerShdw>
            </a:effectLst>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dirty="0">
                <a:ln>
                  <a:noFill/>
                </a:ln>
                <a:solidFill>
                  <a:prstClr val="black"/>
                </a:solidFill>
                <a:effectLst/>
                <a:uLnTx/>
                <a:uFillTx/>
                <a:cs typeface="+mn-ea"/>
                <a:sym typeface="+mn-lt"/>
              </a:endParaRPr>
            </a:p>
          </p:txBody>
        </p:sp>
        <p:sp>
          <p:nvSpPr>
            <p:cNvPr id="87" name="Freeform 61"/>
            <p:cNvSpPr/>
            <p:nvPr/>
          </p:nvSpPr>
          <p:spPr bwMode="auto">
            <a:xfrm>
              <a:off x="5384231" y="2893457"/>
              <a:ext cx="732433" cy="668239"/>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grpSp>
      <p:grpSp>
        <p:nvGrpSpPr>
          <p:cNvPr id="88" name="组合 87"/>
          <p:cNvGrpSpPr/>
          <p:nvPr/>
        </p:nvGrpSpPr>
        <p:grpSpPr>
          <a:xfrm>
            <a:off x="6565900" y="1873250"/>
            <a:ext cx="1502410" cy="1590675"/>
            <a:chOff x="3809035" y="3506837"/>
            <a:chExt cx="1415386" cy="1397821"/>
          </a:xfrm>
        </p:grpSpPr>
        <p:sp>
          <p:nvSpPr>
            <p:cNvPr id="89" name="椭圆 8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white"/>
                </a:solidFill>
                <a:effectLst/>
                <a:uLnTx/>
                <a:uFillTx/>
                <a:cs typeface="+mn-ea"/>
                <a:sym typeface="+mn-lt"/>
              </a:endParaRPr>
            </a:p>
          </p:txBody>
        </p:sp>
        <p:sp>
          <p:nvSpPr>
            <p:cNvPr id="90" name="椭圆 8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2350" b="0" i="0" u="none" strike="noStrike" kern="1200" cap="none" spc="0" normalizeH="0" baseline="0" noProof="0" dirty="0">
                <a:ln>
                  <a:noFill/>
                </a:ln>
                <a:solidFill>
                  <a:prstClr val="white"/>
                </a:solidFill>
                <a:effectLst/>
                <a:uLnTx/>
                <a:uFillTx/>
                <a:cs typeface="+mn-ea"/>
                <a:sym typeface="+mn-lt"/>
              </a:endParaRPr>
            </a:p>
          </p:txBody>
        </p:sp>
        <p:sp>
          <p:nvSpPr>
            <p:cNvPr id="91" name="Freeform 64"/>
            <p:cNvSpPr/>
            <p:nvPr/>
          </p:nvSpPr>
          <p:spPr bwMode="auto">
            <a:xfrm>
              <a:off x="4339969" y="3986260"/>
              <a:ext cx="746280" cy="673073"/>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grpSp>
      <p:sp>
        <p:nvSpPr>
          <p:cNvPr id="92" name="文本框 91"/>
          <p:cNvSpPr txBox="1"/>
          <p:nvPr>
            <p:custDataLst>
              <p:tags r:id="rId1"/>
            </p:custDataLst>
          </p:nvPr>
        </p:nvSpPr>
        <p:spPr>
          <a:xfrm>
            <a:off x="1287145" y="3057525"/>
            <a:ext cx="1136650" cy="74231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none">
            <a:noAutofit/>
          </a:bodyPr>
          <a:p>
            <a:pPr indent="284480"/>
            <a:r>
              <a:rPr lang="zh-CN" altLang="en-US" sz="2000" b="1">
                <a:solidFill>
                  <a:schemeClr val="bg1"/>
                </a:solidFill>
                <a:ea typeface="宋体" panose="02010600030101010101" pitchFamily="2" charset="-122"/>
              </a:rPr>
              <a:t>萌芽</a:t>
            </a:r>
            <a:endParaRPr lang="zh-CN" altLang="en-US" sz="2000" b="1">
              <a:solidFill>
                <a:schemeClr val="bg1"/>
              </a:solidFill>
              <a:ea typeface="宋体" panose="02010600030101010101" pitchFamily="2" charset="-122"/>
            </a:endParaRPr>
          </a:p>
          <a:p>
            <a:pPr indent="284480"/>
            <a:r>
              <a:rPr lang="zh-CN" altLang="zh-CN" sz="2000" b="1">
                <a:solidFill>
                  <a:schemeClr val="bg1"/>
                </a:solidFill>
                <a:ea typeface="宋体" panose="02010600030101010101" pitchFamily="2" charset="-122"/>
              </a:rPr>
              <a:t>阶段</a:t>
            </a:r>
            <a:endParaRPr lang="zh-CN" altLang="zh-CN" sz="2000" b="1">
              <a:solidFill>
                <a:schemeClr val="bg1"/>
              </a:solidFill>
              <a:ea typeface="宋体" panose="02010600030101010101" pitchFamily="2" charset="-122"/>
            </a:endParaRPr>
          </a:p>
        </p:txBody>
      </p:sp>
      <p:sp>
        <p:nvSpPr>
          <p:cNvPr id="93" name="文本框 92"/>
          <p:cNvSpPr txBox="1"/>
          <p:nvPr>
            <p:custDataLst>
              <p:tags r:id="rId2"/>
            </p:custDataLst>
          </p:nvPr>
        </p:nvSpPr>
        <p:spPr>
          <a:xfrm>
            <a:off x="4949825" y="2529205"/>
            <a:ext cx="1226820" cy="65532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none">
            <a:noAutofit/>
          </a:bodyPr>
          <a:p>
            <a:pPr indent="284480"/>
            <a:r>
              <a:rPr lang="zh-CN" altLang="en-US" sz="2000" b="1">
                <a:solidFill>
                  <a:schemeClr val="bg1"/>
                </a:solidFill>
                <a:ea typeface="宋体" panose="02010600030101010101" pitchFamily="2" charset="-122"/>
              </a:rPr>
              <a:t>形成</a:t>
            </a:r>
            <a:endParaRPr lang="zh-CN" altLang="en-US" sz="2000" b="1">
              <a:solidFill>
                <a:schemeClr val="bg1"/>
              </a:solidFill>
              <a:ea typeface="宋体" panose="02010600030101010101" pitchFamily="2" charset="-122"/>
            </a:endParaRPr>
          </a:p>
          <a:p>
            <a:pPr indent="284480"/>
            <a:r>
              <a:rPr lang="zh-CN" altLang="en-US" sz="2000" b="1">
                <a:solidFill>
                  <a:schemeClr val="bg1"/>
                </a:solidFill>
                <a:ea typeface="宋体" panose="02010600030101010101" pitchFamily="2" charset="-122"/>
              </a:rPr>
              <a:t>阶段</a:t>
            </a:r>
            <a:endParaRPr lang="zh-CN" altLang="en-US" sz="2000" b="1">
              <a:solidFill>
                <a:schemeClr val="bg1"/>
              </a:solidFill>
              <a:ea typeface="宋体" panose="02010600030101010101" pitchFamily="2" charset="-122"/>
            </a:endParaRPr>
          </a:p>
        </p:txBody>
      </p:sp>
      <p:sp>
        <p:nvSpPr>
          <p:cNvPr id="94" name="文本框 93"/>
          <p:cNvSpPr txBox="1"/>
          <p:nvPr>
            <p:custDataLst>
              <p:tags r:id="rId3"/>
            </p:custDataLst>
          </p:nvPr>
        </p:nvSpPr>
        <p:spPr>
          <a:xfrm>
            <a:off x="2992755" y="2787015"/>
            <a:ext cx="1126490" cy="57467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none">
            <a:noAutofit/>
          </a:bodyPr>
          <a:p>
            <a:pPr indent="284480"/>
            <a:r>
              <a:rPr lang="zh-CN" altLang="en-US" sz="2000" b="1">
                <a:solidFill>
                  <a:schemeClr val="bg1"/>
                </a:solidFill>
                <a:ea typeface="宋体" panose="02010600030101010101" pitchFamily="2" charset="-122"/>
              </a:rPr>
              <a:t>成熟</a:t>
            </a:r>
            <a:endParaRPr lang="zh-CN" altLang="en-US" sz="2000" b="1">
              <a:solidFill>
                <a:schemeClr val="bg1"/>
              </a:solidFill>
              <a:ea typeface="宋体" panose="02010600030101010101" pitchFamily="2" charset="-122"/>
            </a:endParaRPr>
          </a:p>
          <a:p>
            <a:pPr indent="284480"/>
            <a:r>
              <a:rPr lang="zh-CN" altLang="en-US" sz="2000" b="1">
                <a:solidFill>
                  <a:schemeClr val="bg1"/>
                </a:solidFill>
                <a:ea typeface="宋体" panose="02010600030101010101" pitchFamily="2" charset="-122"/>
              </a:rPr>
              <a:t>阶段</a:t>
            </a:r>
            <a:endParaRPr lang="zh-CN" altLang="en-US" sz="2000" b="1">
              <a:solidFill>
                <a:schemeClr val="bg1"/>
              </a:solidFill>
              <a:ea typeface="宋体" panose="02010600030101010101" pitchFamily="2" charset="-122"/>
            </a:endParaRPr>
          </a:p>
        </p:txBody>
      </p:sp>
      <p:sp>
        <p:nvSpPr>
          <p:cNvPr id="95" name="文本框 94"/>
          <p:cNvSpPr txBox="1"/>
          <p:nvPr>
            <p:custDataLst>
              <p:tags r:id="rId4"/>
            </p:custDataLst>
          </p:nvPr>
        </p:nvSpPr>
        <p:spPr>
          <a:xfrm>
            <a:off x="6684010" y="2169795"/>
            <a:ext cx="1372870" cy="75565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none">
            <a:noAutofit/>
          </a:bodyPr>
          <a:p>
            <a:pPr indent="284480"/>
            <a:r>
              <a:rPr lang="zh-CN" altLang="en-US" sz="2000" b="1">
                <a:solidFill>
                  <a:schemeClr val="bg1"/>
                </a:solidFill>
                <a:ea typeface="宋体" panose="02010600030101010101" pitchFamily="2" charset="-122"/>
              </a:rPr>
              <a:t>继续</a:t>
            </a:r>
            <a:endParaRPr lang="zh-CN" altLang="en-US" sz="2000" b="1">
              <a:solidFill>
                <a:schemeClr val="bg1"/>
              </a:solidFill>
              <a:ea typeface="宋体" panose="02010600030101010101" pitchFamily="2" charset="-122"/>
            </a:endParaRPr>
          </a:p>
          <a:p>
            <a:pPr indent="284480"/>
            <a:r>
              <a:rPr lang="zh-CN" altLang="en-US" sz="2000" b="1">
                <a:solidFill>
                  <a:schemeClr val="bg1"/>
                </a:solidFill>
                <a:ea typeface="宋体" panose="02010600030101010101" pitchFamily="2" charset="-122"/>
              </a:rPr>
              <a:t>发展</a:t>
            </a:r>
            <a:endParaRPr lang="zh-CN" altLang="en-US" sz="2000" b="1">
              <a:solidFill>
                <a:schemeClr val="bg1"/>
              </a:solidFill>
              <a:ea typeface="宋体" panose="02010600030101010101" pitchFamily="2" charset="-122"/>
            </a:endParaRPr>
          </a:p>
          <a:p>
            <a:pPr indent="284480"/>
            <a:r>
              <a:rPr lang="zh-CN" altLang="en-US" sz="2000" b="1">
                <a:solidFill>
                  <a:schemeClr val="bg1"/>
                </a:solidFill>
                <a:ea typeface="宋体" panose="02010600030101010101" pitchFamily="2" charset="-122"/>
              </a:rPr>
              <a:t>阶段</a:t>
            </a:r>
            <a:endParaRPr lang="zh-CN" altLang="en-US" sz="2000" b="1">
              <a:solidFill>
                <a:schemeClr val="bg1"/>
              </a:solidFill>
              <a:ea typeface="宋体" panose="02010600030101010101" pitchFamily="2" charset="-122"/>
            </a:endParaRPr>
          </a:p>
        </p:txBody>
      </p:sp>
      <p:sp>
        <p:nvSpPr>
          <p:cNvPr id="2" name="文本框 1"/>
          <p:cNvSpPr txBox="1"/>
          <p:nvPr>
            <p:custDataLst>
              <p:tags r:id="rId5"/>
            </p:custDataLst>
          </p:nvPr>
        </p:nvSpPr>
        <p:spPr>
          <a:xfrm>
            <a:off x="31115" y="297815"/>
            <a:ext cx="4716145" cy="676275"/>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en-US" altLang="zh-CN" sz="2400" b="1">
                <a:latin typeface="黑体" panose="02010609060101010101" charset="-122"/>
                <a:ea typeface="黑体" panose="02010609060101010101" charset="-122"/>
                <a:cs typeface="黑体" panose="02010609060101010101" charset="-122"/>
              </a:rPr>
              <a:t>  </a:t>
            </a:r>
            <a:r>
              <a:rPr lang="zh-CN" altLang="en-US" sz="2400" b="1">
                <a:latin typeface="黑体" panose="02010609060101010101" charset="-122"/>
                <a:ea typeface="黑体" panose="02010609060101010101" charset="-122"/>
                <a:cs typeface="黑体" panose="02010609060101010101" charset="-122"/>
              </a:rPr>
              <a:t>一</a:t>
            </a:r>
            <a:r>
              <a:rPr lang="en-US" altLang="zh-CN" sz="2400" b="1">
                <a:latin typeface="黑体" panose="02010609060101010101" charset="-122"/>
                <a:ea typeface="黑体" panose="02010609060101010101" charset="-122"/>
                <a:cs typeface="黑体" panose="02010609060101010101" charset="-122"/>
              </a:rPr>
              <a:t>、国际标准舞</a:t>
            </a:r>
            <a:r>
              <a:rPr lang="zh-CN" altLang="en-US" sz="2400" b="1">
                <a:latin typeface="黑体" panose="02010609060101010101" charset="-122"/>
                <a:ea typeface="黑体" panose="02010609060101010101" charset="-122"/>
                <a:cs typeface="黑体" panose="02010609060101010101" charset="-122"/>
              </a:rPr>
              <a:t>发展概况</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p:tgtEl>
                                          <p:spTgt spid="2">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2">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00">
                                            <p:txEl>
                                              <p:pRg st="0" end="0"/>
                                            </p:txEl>
                                          </p:spTgt>
                                        </p:tgtEl>
                                        <p:attrNameLst>
                                          <p:attrName>style.visibility</p:attrName>
                                        </p:attrNameLst>
                                      </p:cBhvr>
                                      <p:to>
                                        <p:strVal val="visible"/>
                                      </p:to>
                                    </p:set>
                                    <p:animEffect transition="in" filter="fade">
                                      <p:cBhvr>
                                        <p:cTn id="12" dur="1000"/>
                                        <p:tgtEl>
                                          <p:spTgt spid="100">
                                            <p:txEl>
                                              <p:pRg st="0" end="0"/>
                                            </p:txEl>
                                          </p:spTgt>
                                        </p:tgtEl>
                                      </p:cBhvr>
                                    </p:animEffect>
                                    <p:anim calcmode="lin" valueType="num">
                                      <p:cBhvr>
                                        <p:cTn id="13" dur="1000" fill="hold"/>
                                        <p:tgtEl>
                                          <p:spTgt spid="100">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00">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3" presetClass="entr" presetSubtype="16" fill="hold" nodeType="after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p:cTn id="18" dur="250" fill="hold"/>
                                        <p:tgtEl>
                                          <p:spTgt spid="76"/>
                                        </p:tgtEl>
                                        <p:attrNameLst>
                                          <p:attrName>ppt_w</p:attrName>
                                        </p:attrNameLst>
                                      </p:cBhvr>
                                      <p:tavLst>
                                        <p:tav tm="0">
                                          <p:val>
                                            <p:fltVal val="0"/>
                                          </p:val>
                                        </p:tav>
                                        <p:tav tm="100000">
                                          <p:val>
                                            <p:strVal val="#ppt_w"/>
                                          </p:val>
                                        </p:tav>
                                      </p:tavLst>
                                    </p:anim>
                                    <p:anim calcmode="lin" valueType="num">
                                      <p:cBhvr>
                                        <p:cTn id="19" dur="250" fill="hold"/>
                                        <p:tgtEl>
                                          <p:spTgt spid="76"/>
                                        </p:tgtEl>
                                        <p:attrNameLst>
                                          <p:attrName>ppt_h</p:attrName>
                                        </p:attrNameLst>
                                      </p:cBhvr>
                                      <p:tavLst>
                                        <p:tav tm="0">
                                          <p:val>
                                            <p:fltVal val="0"/>
                                          </p:val>
                                        </p:tav>
                                        <p:tav tm="100000">
                                          <p:val>
                                            <p:strVal val="#ppt_h"/>
                                          </p:val>
                                        </p:tav>
                                      </p:tavLst>
                                    </p:anim>
                                  </p:childTnLst>
                                </p:cTn>
                              </p:par>
                            </p:childTnLst>
                          </p:cTn>
                        </p:par>
                        <p:par>
                          <p:cTn id="20" fill="hold">
                            <p:stCondLst>
                              <p:cond delay="2000"/>
                            </p:stCondLst>
                            <p:childTnLst>
                              <p:par>
                                <p:cTn id="21" presetID="23" presetClass="entr" presetSubtype="16" fill="hold" nodeType="afterEffect">
                                  <p:stCondLst>
                                    <p:cond delay="0"/>
                                  </p:stCondLst>
                                  <p:childTnLst>
                                    <p:set>
                                      <p:cBhvr>
                                        <p:cTn id="22" dur="1" fill="hold">
                                          <p:stCondLst>
                                            <p:cond delay="0"/>
                                          </p:stCondLst>
                                        </p:cTn>
                                        <p:tgtEl>
                                          <p:spTgt spid="84"/>
                                        </p:tgtEl>
                                        <p:attrNameLst>
                                          <p:attrName>style.visibility</p:attrName>
                                        </p:attrNameLst>
                                      </p:cBhvr>
                                      <p:to>
                                        <p:strVal val="visible"/>
                                      </p:to>
                                    </p:set>
                                    <p:anim calcmode="lin" valueType="num">
                                      <p:cBhvr>
                                        <p:cTn id="23" dur="250" fill="hold"/>
                                        <p:tgtEl>
                                          <p:spTgt spid="84"/>
                                        </p:tgtEl>
                                        <p:attrNameLst>
                                          <p:attrName>ppt_w</p:attrName>
                                        </p:attrNameLst>
                                      </p:cBhvr>
                                      <p:tavLst>
                                        <p:tav tm="0">
                                          <p:val>
                                            <p:fltVal val="0"/>
                                          </p:val>
                                        </p:tav>
                                        <p:tav tm="100000">
                                          <p:val>
                                            <p:strVal val="#ppt_w"/>
                                          </p:val>
                                        </p:tav>
                                      </p:tavLst>
                                    </p:anim>
                                    <p:anim calcmode="lin" valueType="num">
                                      <p:cBhvr>
                                        <p:cTn id="24" dur="250" fill="hold"/>
                                        <p:tgtEl>
                                          <p:spTgt spid="84"/>
                                        </p:tgtEl>
                                        <p:attrNameLst>
                                          <p:attrName>ppt_h</p:attrName>
                                        </p:attrNameLst>
                                      </p:cBhvr>
                                      <p:tavLst>
                                        <p:tav tm="0">
                                          <p:val>
                                            <p:fltVal val="0"/>
                                          </p:val>
                                        </p:tav>
                                        <p:tav tm="100000">
                                          <p:val>
                                            <p:strVal val="#ppt_h"/>
                                          </p:val>
                                        </p:tav>
                                      </p:tavLst>
                                    </p:anim>
                                  </p:childTnLst>
                                </p:cTn>
                              </p:par>
                            </p:childTnLst>
                          </p:cTn>
                        </p:par>
                        <p:par>
                          <p:cTn id="25" fill="hold">
                            <p:stCondLst>
                              <p:cond delay="2500"/>
                            </p:stCondLst>
                            <p:childTnLst>
                              <p:par>
                                <p:cTn id="26" presetID="23" presetClass="entr" presetSubtype="16" fill="hold" nodeType="afterEffect">
                                  <p:stCondLst>
                                    <p:cond delay="0"/>
                                  </p:stCondLst>
                                  <p:childTnLst>
                                    <p:set>
                                      <p:cBhvr>
                                        <p:cTn id="27" dur="1" fill="hold">
                                          <p:stCondLst>
                                            <p:cond delay="0"/>
                                          </p:stCondLst>
                                        </p:cTn>
                                        <p:tgtEl>
                                          <p:spTgt spid="80"/>
                                        </p:tgtEl>
                                        <p:attrNameLst>
                                          <p:attrName>style.visibility</p:attrName>
                                        </p:attrNameLst>
                                      </p:cBhvr>
                                      <p:to>
                                        <p:strVal val="visible"/>
                                      </p:to>
                                    </p:set>
                                    <p:anim calcmode="lin" valueType="num">
                                      <p:cBhvr>
                                        <p:cTn id="28" dur="250" fill="hold"/>
                                        <p:tgtEl>
                                          <p:spTgt spid="80"/>
                                        </p:tgtEl>
                                        <p:attrNameLst>
                                          <p:attrName>ppt_w</p:attrName>
                                        </p:attrNameLst>
                                      </p:cBhvr>
                                      <p:tavLst>
                                        <p:tav tm="0">
                                          <p:val>
                                            <p:fltVal val="0"/>
                                          </p:val>
                                        </p:tav>
                                        <p:tav tm="100000">
                                          <p:val>
                                            <p:strVal val="#ppt_w"/>
                                          </p:val>
                                        </p:tav>
                                      </p:tavLst>
                                    </p:anim>
                                    <p:anim calcmode="lin" valueType="num">
                                      <p:cBhvr>
                                        <p:cTn id="29" dur="250" fill="hold"/>
                                        <p:tgtEl>
                                          <p:spTgt spid="80"/>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23" presetClass="entr" presetSubtype="16" fill="hold" nodeType="afterEffect">
                                  <p:stCondLst>
                                    <p:cond delay="0"/>
                                  </p:stCondLst>
                                  <p:childTnLst>
                                    <p:set>
                                      <p:cBhvr>
                                        <p:cTn id="32" dur="1" fill="hold">
                                          <p:stCondLst>
                                            <p:cond delay="0"/>
                                          </p:stCondLst>
                                        </p:cTn>
                                        <p:tgtEl>
                                          <p:spTgt spid="88"/>
                                        </p:tgtEl>
                                        <p:attrNameLst>
                                          <p:attrName>style.visibility</p:attrName>
                                        </p:attrNameLst>
                                      </p:cBhvr>
                                      <p:to>
                                        <p:strVal val="visible"/>
                                      </p:to>
                                    </p:set>
                                    <p:anim calcmode="lin" valueType="num">
                                      <p:cBhvr>
                                        <p:cTn id="33" dur="250" fill="hold"/>
                                        <p:tgtEl>
                                          <p:spTgt spid="88"/>
                                        </p:tgtEl>
                                        <p:attrNameLst>
                                          <p:attrName>ppt_w</p:attrName>
                                        </p:attrNameLst>
                                      </p:cBhvr>
                                      <p:tavLst>
                                        <p:tav tm="0">
                                          <p:val>
                                            <p:fltVal val="0"/>
                                          </p:val>
                                        </p:tav>
                                        <p:tav tm="100000">
                                          <p:val>
                                            <p:strVal val="#ppt_w"/>
                                          </p:val>
                                        </p:tav>
                                      </p:tavLst>
                                    </p:anim>
                                    <p:anim calcmode="lin" valueType="num">
                                      <p:cBhvr>
                                        <p:cTn id="34" dur="250" fill="hold"/>
                                        <p:tgtEl>
                                          <p:spTgt spid="8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477520" y="557530"/>
            <a:ext cx="7395845" cy="1216025"/>
          </a:xfrm>
          <a:prstGeom prst="rect">
            <a:avLst/>
          </a:prstGeom>
          <a:noFill/>
          <a:ln w="9525">
            <a:noFill/>
          </a:ln>
        </p:spPr>
        <p:txBody>
          <a:bodyPr>
            <a:noAutofit/>
          </a:bodyPr>
          <a:p>
            <a:pPr indent="0">
              <a:lnSpc>
                <a:spcPct val="125000"/>
              </a:lnSpc>
              <a:spcBef>
                <a:spcPts val="0"/>
              </a:spcBef>
              <a:spcAft>
                <a:spcPts val="0"/>
              </a:spcAft>
            </a:pPr>
            <a:r>
              <a:rPr lang="zh-CN" altLang="en-US" sz="2000" b="1">
                <a:latin typeface="黑体" panose="02010609060101010101" charset="-122"/>
                <a:ea typeface="黑体" panose="02010609060101010101" charset="-122"/>
              </a:rPr>
              <a:t>（一）</a:t>
            </a:r>
            <a:r>
              <a:rPr lang="en-US" altLang="zh-CN" sz="2000" b="1">
                <a:latin typeface="黑体" panose="02010609060101010101" charset="-122"/>
                <a:ea typeface="黑体" panose="02010609060101010101" charset="-122"/>
              </a:rPr>
              <a:t>萌芽阶段</a:t>
            </a:r>
            <a:endParaRPr lang="en-US" altLang="zh-CN" sz="2000" b="1">
              <a:latin typeface="黑体" panose="02010609060101010101" charset="-122"/>
              <a:ea typeface="黑体" panose="02010609060101010101" charset="-122"/>
            </a:endParaRPr>
          </a:p>
        </p:txBody>
      </p:sp>
      <p:sp>
        <p:nvSpPr>
          <p:cNvPr id="2" name="文本框 1"/>
          <p:cNvSpPr txBox="1"/>
          <p:nvPr/>
        </p:nvSpPr>
        <p:spPr>
          <a:xfrm>
            <a:off x="613410" y="1438910"/>
            <a:ext cx="7924165" cy="2660650"/>
          </a:xfrm>
          <a:prstGeom prst="rect">
            <a:avLst/>
          </a:prstGeom>
          <a:noFill/>
          <a:ln w="9525">
            <a:noFill/>
          </a:ln>
        </p:spPr>
        <p:txBody>
          <a:bodyPr>
            <a:noAutofit/>
          </a:bodyPr>
          <a:p>
            <a:pPr indent="284480">
              <a:lnSpc>
                <a:spcPct val="125000"/>
              </a:lnSpc>
              <a:spcBef>
                <a:spcPts val="0"/>
              </a:spcBef>
              <a:spcAft>
                <a:spcPts val="0"/>
              </a:spcAft>
            </a:pPr>
            <a:r>
              <a:rPr lang="en-US" altLang="zh-CN" sz="1800" b="0">
                <a:ea typeface="宋体" panose="02010600030101010101" pitchFamily="2" charset="-122"/>
              </a:rPr>
              <a:t>   </a:t>
            </a:r>
            <a:r>
              <a:rPr lang="zh-CN" sz="1800" b="0">
                <a:latin typeface="宋体" panose="02010600030101010101" pitchFamily="2" charset="-122"/>
                <a:ea typeface="宋体" panose="02010600030101010101" pitchFamily="2" charset="-122"/>
                <a:cs typeface="宋体" panose="02010600030101010101" pitchFamily="2" charset="-122"/>
              </a:rPr>
              <a:t>国标舞的萌芽阶段大致为</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中世纪至20世纪20年代</a:t>
            </a:r>
            <a:r>
              <a:rPr lang="zh-CN" sz="1800" b="0">
                <a:latin typeface="宋体" panose="02010600030101010101" pitchFamily="2" charset="-122"/>
                <a:ea typeface="宋体" panose="02010600030101010101" pitchFamily="2" charset="-122"/>
                <a:cs typeface="宋体" panose="02010600030101010101" pitchFamily="2" charset="-122"/>
              </a:rPr>
              <a:t>，关于其起源的早期历史资料和文化遗存还有待进一步考证。从舞蹈发展的规律来看，国标舞的萌芽阶段</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包含了从“民间”走向“宫廷”，再由“宫廷”走向“民间”的过程</a:t>
            </a:r>
            <a:r>
              <a:rPr lang="zh-CN" sz="1800" b="0">
                <a:latin typeface="宋体" panose="02010600030101010101" pitchFamily="2" charset="-122"/>
                <a:ea typeface="宋体" panose="02010600030101010101" pitchFamily="2" charset="-122"/>
                <a:cs typeface="宋体" panose="02010600030101010101" pitchFamily="2" charset="-122"/>
              </a:rPr>
              <a:t>。</a:t>
            </a:r>
            <a:endParaRPr lang="zh-CN" sz="1800" b="0">
              <a:latin typeface="宋体" panose="02010600030101010101" pitchFamily="2" charset="-122"/>
              <a:ea typeface="宋体" panose="02010600030101010101" pitchFamily="2" charset="-122"/>
              <a:cs typeface="宋体" panose="02010600030101010101" pitchFamily="2" charset="-122"/>
            </a:endParaRPr>
          </a:p>
          <a:p>
            <a:pPr indent="284480">
              <a:lnSpc>
                <a:spcPct val="125000"/>
              </a:lnSpc>
              <a:spcBef>
                <a:spcPts val="0"/>
              </a:spcBef>
              <a:spcAft>
                <a:spcPts val="0"/>
              </a:spcAft>
            </a:pPr>
            <a:endParaRPr lang="zh-CN" sz="1800" b="0">
              <a:latin typeface="宋体" panose="02010600030101010101" pitchFamily="2" charset="-122"/>
              <a:ea typeface="宋体" panose="02010600030101010101" pitchFamily="2" charset="-122"/>
              <a:cs typeface="宋体" panose="02010600030101010101" pitchFamily="2" charset="-122"/>
            </a:endParaRPr>
          </a:p>
          <a:p>
            <a:pPr indent="284480">
              <a:lnSpc>
                <a:spcPct val="125000"/>
              </a:lnSpc>
              <a:spcBef>
                <a:spcPts val="0"/>
              </a:spcBef>
              <a:spcAft>
                <a:spcPts val="0"/>
              </a:spcAft>
            </a:pPr>
            <a:r>
              <a:rPr lang="zh-CN" sz="1800" b="0">
                <a:latin typeface="宋体" panose="02010600030101010101" pitchFamily="2" charset="-122"/>
                <a:ea typeface="宋体" panose="02010600030101010101" pitchFamily="2" charset="-122"/>
                <a:cs typeface="宋体" panose="02010600030101010101" pitchFamily="2" charset="-122"/>
              </a:rPr>
              <a:t> </a:t>
            </a:r>
            <a:r>
              <a:rPr lang="en-US" altLang="zh-CN" sz="1800" b="0">
                <a:latin typeface="宋体" panose="02010600030101010101" pitchFamily="2" charset="-122"/>
                <a:ea typeface="宋体" panose="02010600030101010101" pitchFamily="2" charset="-122"/>
                <a:cs typeface="宋体" panose="02010600030101010101" pitchFamily="2" charset="-122"/>
              </a:rPr>
              <a:t> </a:t>
            </a:r>
            <a:r>
              <a:rPr lang="zh-CN" sz="1800" b="0">
                <a:latin typeface="宋体" panose="02010600030101010101" pitchFamily="2" charset="-122"/>
                <a:ea typeface="宋体" panose="02010600030101010101" pitchFamily="2" charset="-122"/>
                <a:cs typeface="宋体" panose="02010600030101010101" pitchFamily="2" charset="-122"/>
              </a:rPr>
              <a:t>在这个阶段，人们对国标舞专业技术发展的需求并不十分迫切，其主要发生的场所大都为社交场合，主要发生的时间大都为节事活动，其社会功能主要为</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娱乐功能和交际功能</a:t>
            </a:r>
            <a:r>
              <a:rPr lang="zh-CN" sz="1800" b="0">
                <a:latin typeface="宋体" panose="02010600030101010101" pitchFamily="2" charset="-122"/>
                <a:ea typeface="宋体" panose="02010600030101010101" pitchFamily="2" charset="-122"/>
                <a:cs typeface="宋体" panose="02010600030101010101" pitchFamily="2" charset="-122"/>
              </a:rPr>
              <a:t>。</a:t>
            </a:r>
            <a:endParaRPr lang="zh-CN" sz="1800" b="0">
              <a:latin typeface="宋体" panose="02010600030101010101" pitchFamily="2" charset="-122"/>
              <a:ea typeface="宋体" panose="02010600030101010101" pitchFamily="2" charset="-122"/>
              <a:cs typeface="宋体" panose="02010600030101010101" pitchFamily="2" charset="-122"/>
            </a:endParaRPr>
          </a:p>
          <a:p>
            <a:endParaRPr lang="zh-CN" altLang="en-US" sz="1800" b="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fade">
                                      <p:cBhvr>
                                        <p:cTn id="13" dur="1000"/>
                                        <p:tgtEl>
                                          <p:spTgt spid="2">
                                            <p:txEl>
                                              <p:pRg st="0" end="0"/>
                                            </p:txEl>
                                          </p:spTgt>
                                        </p:tgtEl>
                                      </p:cBhvr>
                                    </p:animEffect>
                                    <p:anim calcmode="lin" valueType="num">
                                      <p:cBhvr>
                                        <p:cTn id="14"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1000"/>
                                        <p:tgtEl>
                                          <p:spTgt spid="2">
                                            <p:txEl>
                                              <p:pRg st="2" end="2"/>
                                            </p:txEl>
                                          </p:spTgt>
                                        </p:tgtEl>
                                      </p:cBhvr>
                                    </p:animEffect>
                                    <p:anim calcmode="lin" valueType="num">
                                      <p:cBhvr>
                                        <p:cTn id="21"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296545" y="521335"/>
            <a:ext cx="7395845" cy="1216025"/>
          </a:xfrm>
          <a:prstGeom prst="rect">
            <a:avLst/>
          </a:prstGeom>
          <a:noFill/>
          <a:ln w="9525">
            <a:noFill/>
          </a:ln>
        </p:spPr>
        <p:txBody>
          <a:bodyPr>
            <a:noAutofit/>
          </a:bodyPr>
          <a:p>
            <a:pPr indent="0">
              <a:lnSpc>
                <a:spcPct val="125000"/>
              </a:lnSpc>
              <a:spcBef>
                <a:spcPts val="0"/>
              </a:spcBef>
              <a:spcAft>
                <a:spcPts val="0"/>
              </a:spcAft>
            </a:pPr>
            <a:r>
              <a:rPr lang="zh-CN" altLang="en-US" sz="2000" b="1">
                <a:latin typeface="黑体" panose="02010609060101010101" charset="-122"/>
                <a:ea typeface="黑体" panose="02010609060101010101" charset="-122"/>
              </a:rPr>
              <a:t>（</a:t>
            </a:r>
            <a:r>
              <a:rPr lang="en-US" altLang="zh-CN" sz="2000" b="1">
                <a:latin typeface="黑体" panose="02010609060101010101" charset="-122"/>
                <a:ea typeface="黑体" panose="02010609060101010101" charset="-122"/>
              </a:rPr>
              <a:t>二</a:t>
            </a:r>
            <a:r>
              <a:rPr lang="zh-CN" altLang="en-US" sz="2000" b="1">
                <a:latin typeface="黑体" panose="02010609060101010101" charset="-122"/>
                <a:ea typeface="黑体" panose="02010609060101010101" charset="-122"/>
              </a:rPr>
              <a:t>）</a:t>
            </a:r>
            <a:r>
              <a:rPr lang="en-US" altLang="zh-CN" sz="2000" b="1">
                <a:latin typeface="黑体" panose="02010609060101010101" charset="-122"/>
                <a:ea typeface="黑体" panose="02010609060101010101" charset="-122"/>
              </a:rPr>
              <a:t>发展阶段</a:t>
            </a:r>
            <a:endParaRPr lang="en-US" altLang="zh-CN" sz="2000" b="1">
              <a:latin typeface="黑体" panose="02010609060101010101" charset="-122"/>
              <a:ea typeface="黑体" panose="02010609060101010101" charset="-122"/>
            </a:endParaRPr>
          </a:p>
        </p:txBody>
      </p:sp>
      <p:sp>
        <p:nvSpPr>
          <p:cNvPr id="2" name="文本框 1"/>
          <p:cNvSpPr txBox="1"/>
          <p:nvPr/>
        </p:nvSpPr>
        <p:spPr>
          <a:xfrm>
            <a:off x="471170" y="1281430"/>
            <a:ext cx="4663440" cy="2931160"/>
          </a:xfrm>
          <a:prstGeom prst="rect">
            <a:avLst/>
          </a:prstGeom>
          <a:noFill/>
          <a:ln w="9525">
            <a:noFill/>
          </a:ln>
        </p:spPr>
        <p:txBody>
          <a:bodyPr>
            <a:noAutofit/>
          </a:bodyPr>
          <a:p>
            <a:pPr indent="304800">
              <a:lnSpc>
                <a:spcPct val="125000"/>
              </a:lnSpc>
              <a:spcBef>
                <a:spcPct val="0"/>
              </a:spcBef>
              <a:spcAft>
                <a:spcPct val="0"/>
              </a:spcAft>
            </a:pPr>
            <a:r>
              <a:rPr lang="en-US" altLang="zh-CN" sz="1800" b="0">
                <a:ea typeface="宋体" panose="02010600030101010101" pitchFamily="2" charset="-122"/>
              </a:rPr>
              <a:t> </a:t>
            </a:r>
            <a:r>
              <a:rPr lang="en-US" altLang="zh-CN" sz="1600" b="0">
                <a:latin typeface="宋体" panose="02010600030101010101" pitchFamily="2" charset="-122"/>
                <a:ea typeface="宋体" panose="02010600030101010101" pitchFamily="2" charset="-122"/>
                <a:cs typeface="宋体" panose="02010600030101010101" pitchFamily="2" charset="-122"/>
              </a:rPr>
              <a:t> </a:t>
            </a:r>
            <a:r>
              <a:rPr lang="zh-CN" sz="1800" b="0">
                <a:latin typeface="宋体" panose="02010600030101010101" pitchFamily="2" charset="-122"/>
                <a:ea typeface="宋体" panose="02010600030101010101" pitchFamily="2" charset="-122"/>
                <a:cs typeface="宋体" panose="02010600030101010101" pitchFamily="2" charset="-122"/>
              </a:rPr>
              <a:t>国标舞的发展阶段大致为</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20世纪20年代到80年代初</a:t>
            </a:r>
            <a:r>
              <a:rPr lang="zh-CN" sz="180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sz="1800" b="0">
                <a:latin typeface="宋体" panose="02010600030101010101" pitchFamily="2" charset="-122"/>
                <a:ea typeface="宋体" panose="02010600030101010101" pitchFamily="2" charset="-122"/>
                <a:cs typeface="宋体" panose="02010600030101010101" pitchFamily="2" charset="-122"/>
              </a:rPr>
              <a:t>该阶段的关键在于国标舞的</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标准化和规范化</a:t>
            </a:r>
            <a:r>
              <a:rPr lang="zh-CN" sz="1800" b="0">
                <a:latin typeface="宋体" panose="02010600030101010101" pitchFamily="2" charset="-122"/>
                <a:ea typeface="宋体" panose="02010600030101010101" pitchFamily="2" charset="-122"/>
                <a:cs typeface="宋体" panose="02010600030101010101" pitchFamily="2" charset="-122"/>
              </a:rPr>
              <a:t>。</a:t>
            </a:r>
            <a:endParaRPr lang="zh-CN" sz="1800" b="0">
              <a:latin typeface="宋体" panose="02010600030101010101" pitchFamily="2" charset="-122"/>
              <a:ea typeface="宋体" panose="02010600030101010101" pitchFamily="2" charset="-122"/>
              <a:cs typeface="宋体" panose="02010600030101010101" pitchFamily="2" charset="-122"/>
            </a:endParaRPr>
          </a:p>
          <a:p>
            <a:pPr indent="304800">
              <a:lnSpc>
                <a:spcPct val="125000"/>
              </a:lnSpc>
              <a:spcBef>
                <a:spcPct val="0"/>
              </a:spcBef>
              <a:spcAft>
                <a:spcPct val="0"/>
              </a:spcAft>
            </a:pPr>
            <a:endParaRPr lang="zh-CN" sz="1800" b="0">
              <a:latin typeface="宋体" panose="02010600030101010101" pitchFamily="2" charset="-122"/>
              <a:ea typeface="宋体" panose="02010600030101010101" pitchFamily="2" charset="-122"/>
              <a:cs typeface="宋体" panose="02010600030101010101" pitchFamily="2" charset="-122"/>
            </a:endParaRPr>
          </a:p>
          <a:p>
            <a:pPr indent="304800">
              <a:lnSpc>
                <a:spcPct val="125000"/>
              </a:lnSpc>
              <a:spcBef>
                <a:spcPct val="0"/>
              </a:spcBef>
              <a:spcAft>
                <a:spcPct val="0"/>
              </a:spcAft>
            </a:pPr>
            <a:r>
              <a:rPr lang="zh-CN" sz="1800" b="0">
                <a:latin typeface="宋体" panose="02010600030101010101" pitchFamily="2" charset="-122"/>
                <a:ea typeface="宋体" panose="02010600030101010101" pitchFamily="2" charset="-122"/>
                <a:cs typeface="宋体" panose="02010600030101010101" pitchFamily="2" charset="-122"/>
              </a:rPr>
              <a:t> 在国标舞的发展阶段中，与国标舞相关的</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大量国际性行业协会组织</a:t>
            </a:r>
            <a:r>
              <a:rPr lang="zh-CN" sz="1800" b="0">
                <a:latin typeface="宋体" panose="02010600030101010101" pitchFamily="2" charset="-122"/>
                <a:ea typeface="宋体" panose="02010600030101010101" pitchFamily="2" charset="-122"/>
                <a:cs typeface="宋体" panose="02010600030101010101" pitchFamily="2" charset="-122"/>
              </a:rPr>
              <a:t>如雨后春笋般纷纷成立，并发挥了重要的推动作用。这些国际行业协会组织为国标舞标准化与规范化作出了巨大贡献。</a:t>
            </a:r>
            <a:endParaRPr lang="zh-CN" sz="1800" b="0">
              <a:latin typeface="宋体" panose="02010600030101010101" pitchFamily="2" charset="-122"/>
              <a:ea typeface="宋体" panose="02010600030101010101" pitchFamily="2" charset="-122"/>
              <a:cs typeface="宋体" panose="02010600030101010101" pitchFamily="2" charset="-122"/>
            </a:endParaRPr>
          </a:p>
          <a:p>
            <a:pPr indent="304800">
              <a:lnSpc>
                <a:spcPct val="125000"/>
              </a:lnSpc>
              <a:spcBef>
                <a:spcPct val="0"/>
              </a:spcBef>
              <a:spcAft>
                <a:spcPct val="0"/>
              </a:spcAft>
            </a:pPr>
            <a:endParaRPr lang="zh-CN" altLang="en-US" sz="1800" b="0">
              <a:latin typeface="宋体" panose="02010600030101010101" pitchFamily="2" charset="-122"/>
              <a:ea typeface="宋体" panose="02010600030101010101" pitchFamily="2" charset="-122"/>
              <a:cs typeface="宋体" panose="02010600030101010101" pitchFamily="2" charset="-122"/>
            </a:endParaRPr>
          </a:p>
        </p:txBody>
      </p:sp>
      <p:sp>
        <p:nvSpPr>
          <p:cNvPr id="3" name="文本框 2"/>
          <p:cNvSpPr txBox="1"/>
          <p:nvPr/>
        </p:nvSpPr>
        <p:spPr>
          <a:xfrm>
            <a:off x="5551805" y="714375"/>
            <a:ext cx="3173095" cy="3819525"/>
          </a:xfrm>
          <a:prstGeom prst="rect">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wrap="square" anchor="t">
            <a:noAutofit/>
          </a:bodyPr>
          <a:p>
            <a:pPr indent="284480">
              <a:lnSpc>
                <a:spcPct val="125000"/>
              </a:lnSpc>
              <a:spcBef>
                <a:spcPts val="0"/>
              </a:spcBef>
              <a:spcAft>
                <a:spcPts val="0"/>
              </a:spcAft>
            </a:pPr>
            <a:r>
              <a:rPr lang="zh-CN" sz="1400">
                <a:ea typeface="宋体" panose="02010600030101010101" pitchFamily="2" charset="-122"/>
                <a:sym typeface="+mn-ea"/>
              </a:rPr>
              <a:t>1903年成立的国际舞蹈教师协会（IDTA，其前身为“索尔福特”舞蹈教师协会）。</a:t>
            </a:r>
            <a:endParaRPr lang="zh-CN" sz="1400">
              <a:ea typeface="宋体" panose="02010600030101010101" pitchFamily="2" charset="-122"/>
              <a:sym typeface="+mn-ea"/>
            </a:endParaRPr>
          </a:p>
          <a:p>
            <a:pPr indent="284480">
              <a:lnSpc>
                <a:spcPct val="125000"/>
              </a:lnSpc>
              <a:spcBef>
                <a:spcPts val="0"/>
              </a:spcBef>
              <a:spcAft>
                <a:spcPts val="0"/>
              </a:spcAft>
            </a:pPr>
            <a:endParaRPr lang="zh-CN" sz="1400">
              <a:ea typeface="宋体" panose="02010600030101010101" pitchFamily="2" charset="-122"/>
              <a:sym typeface="+mn-ea"/>
            </a:endParaRPr>
          </a:p>
          <a:p>
            <a:pPr indent="284480">
              <a:lnSpc>
                <a:spcPct val="125000"/>
              </a:lnSpc>
              <a:spcBef>
                <a:spcPts val="0"/>
              </a:spcBef>
              <a:spcAft>
                <a:spcPts val="0"/>
              </a:spcAft>
            </a:pPr>
            <a:r>
              <a:rPr lang="zh-CN" sz="1400">
                <a:ea typeface="宋体" panose="02010600030101010101" pitchFamily="2" charset="-122"/>
                <a:sym typeface="+mn-ea"/>
              </a:rPr>
              <a:t>1904年成立的英国皇家舞蹈教师协会（ISTD）。</a:t>
            </a:r>
            <a:endParaRPr lang="zh-CN" sz="1400">
              <a:ea typeface="宋体" panose="02010600030101010101" pitchFamily="2" charset="-122"/>
              <a:sym typeface="+mn-ea"/>
            </a:endParaRPr>
          </a:p>
          <a:p>
            <a:pPr indent="284480">
              <a:lnSpc>
                <a:spcPct val="125000"/>
              </a:lnSpc>
              <a:spcBef>
                <a:spcPts val="0"/>
              </a:spcBef>
              <a:spcAft>
                <a:spcPts val="0"/>
              </a:spcAft>
            </a:pPr>
            <a:endParaRPr lang="zh-CN" sz="1400">
              <a:ea typeface="宋体" panose="02010600030101010101" pitchFamily="2" charset="-122"/>
              <a:sym typeface="+mn-ea"/>
            </a:endParaRPr>
          </a:p>
          <a:p>
            <a:pPr indent="284480">
              <a:lnSpc>
                <a:spcPct val="125000"/>
              </a:lnSpc>
              <a:spcBef>
                <a:spcPts val="0"/>
              </a:spcBef>
              <a:spcAft>
                <a:spcPts val="0"/>
              </a:spcAft>
            </a:pPr>
            <a:r>
              <a:rPr lang="zh-CN" sz="1400">
                <a:ea typeface="宋体" panose="02010600030101010101" pitchFamily="2" charset="-122"/>
                <a:sym typeface="+mn-ea"/>
              </a:rPr>
              <a:t>1935年成立的世界体育舞蹈联合会（WDSF，其前身为世界国际业余舞蹈总会ICAD）。</a:t>
            </a:r>
            <a:endParaRPr lang="zh-CN" sz="1400">
              <a:ea typeface="宋体" panose="02010600030101010101" pitchFamily="2" charset="-122"/>
              <a:sym typeface="+mn-ea"/>
            </a:endParaRPr>
          </a:p>
          <a:p>
            <a:pPr indent="284480">
              <a:lnSpc>
                <a:spcPct val="125000"/>
              </a:lnSpc>
              <a:spcBef>
                <a:spcPts val="0"/>
              </a:spcBef>
              <a:spcAft>
                <a:spcPts val="0"/>
              </a:spcAft>
            </a:pPr>
            <a:endParaRPr lang="zh-CN" sz="1400">
              <a:ea typeface="宋体" panose="02010600030101010101" pitchFamily="2" charset="-122"/>
              <a:sym typeface="+mn-ea"/>
            </a:endParaRPr>
          </a:p>
          <a:p>
            <a:pPr indent="284480">
              <a:lnSpc>
                <a:spcPct val="125000"/>
              </a:lnSpc>
              <a:spcBef>
                <a:spcPts val="0"/>
              </a:spcBef>
              <a:spcAft>
                <a:spcPts val="0"/>
              </a:spcAft>
            </a:pPr>
            <a:r>
              <a:rPr lang="zh-CN" sz="1400">
                <a:ea typeface="宋体" panose="02010600030101010101" pitchFamily="2" charset="-122"/>
                <a:sym typeface="+mn-ea"/>
              </a:rPr>
              <a:t>1950年成立的世界舞蹈总会（WDC，其前身为国际标准舞竞技协会ICBD）等。</a:t>
            </a:r>
            <a:endParaRPr lang="zh-CN" altLang="en-US" sz="1400" b="0">
              <a:solidFill>
                <a:srgbClr val="000000"/>
              </a:solidFill>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fill="hold"/>
                                        <p:tgtEl>
                                          <p:spTgt spid="10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fade">
                                      <p:cBhvr>
                                        <p:cTn id="13" dur="1000"/>
                                        <p:tgtEl>
                                          <p:spTgt spid="2">
                                            <p:txEl>
                                              <p:pRg st="0" end="0"/>
                                            </p:txEl>
                                          </p:spTgt>
                                        </p:tgtEl>
                                      </p:cBhvr>
                                    </p:animEffect>
                                    <p:anim calcmode="lin" valueType="num">
                                      <p:cBhvr>
                                        <p:cTn id="14"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1000"/>
                                        <p:tgtEl>
                                          <p:spTgt spid="2">
                                            <p:txEl>
                                              <p:pRg st="2" end="2"/>
                                            </p:txEl>
                                          </p:spTgt>
                                        </p:tgtEl>
                                      </p:cBhvr>
                                    </p:animEffect>
                                    <p:anim calcmode="lin" valueType="num">
                                      <p:cBhvr>
                                        <p:cTn id="21"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up)">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 name="文本框 5"/>
          <p:cNvSpPr txBox="1"/>
          <p:nvPr/>
        </p:nvSpPr>
        <p:spPr>
          <a:xfrm>
            <a:off x="253365" y="763905"/>
            <a:ext cx="2698750" cy="440055"/>
          </a:xfrm>
          <a:prstGeom prst="rect">
            <a:avLst/>
          </a:prstGeom>
          <a:noFill/>
          <a:ln w="9525">
            <a:noFill/>
          </a:ln>
        </p:spPr>
        <p:txBody>
          <a:bodyPr>
            <a:noAutofit/>
          </a:bodyPr>
          <a:p>
            <a:pPr indent="335280"/>
            <a:r>
              <a:rPr lang="zh-CN" sz="2000" b="1">
                <a:latin typeface="黑体" panose="02010609060101010101" charset="-122"/>
                <a:ea typeface="黑体" panose="02010609060101010101" charset="-122"/>
              </a:rPr>
              <a:t>（三）成熟阶段</a:t>
            </a:r>
            <a:endParaRPr lang="zh-CN" altLang="en-US" sz="2000" b="1">
              <a:latin typeface="黑体" panose="02010609060101010101" charset="-122"/>
              <a:ea typeface="黑体" panose="02010609060101010101" charset="-122"/>
            </a:endParaRPr>
          </a:p>
        </p:txBody>
      </p:sp>
      <p:sp>
        <p:nvSpPr>
          <p:cNvPr id="7" name="文本框 6"/>
          <p:cNvSpPr txBox="1"/>
          <p:nvPr/>
        </p:nvSpPr>
        <p:spPr>
          <a:xfrm>
            <a:off x="2672715" y="2209165"/>
            <a:ext cx="3566160" cy="1592580"/>
          </a:xfrm>
          <a:prstGeom prst="rect">
            <a:avLst/>
          </a:prstGeom>
          <a:noFill/>
          <a:ln w="9525">
            <a:noFill/>
          </a:ln>
        </p:spPr>
        <p:txBody>
          <a:bodyPr>
            <a:noAutofit/>
          </a:bodyPr>
          <a:p>
            <a:pPr indent="284480">
              <a:lnSpc>
                <a:spcPct val="125000"/>
              </a:lnSpc>
              <a:spcBef>
                <a:spcPts val="0"/>
              </a:spcBef>
              <a:spcAft>
                <a:spcPts val="0"/>
              </a:spcAft>
            </a:pPr>
            <a:r>
              <a:rPr lang="zh-CN" sz="1800" b="1">
                <a:solidFill>
                  <a:schemeClr val="tx1"/>
                </a:solidFill>
                <a:ea typeface="宋体" panose="02010600030101010101" pitchFamily="2" charset="-122"/>
              </a:rPr>
              <a:t>第一个是</a:t>
            </a:r>
            <a:r>
              <a:rPr lang="zh-CN" sz="1800" b="1">
                <a:solidFill>
                  <a:schemeClr val="accent3"/>
                </a:solidFill>
                <a:ea typeface="宋体" panose="02010600030101010101" pitchFamily="2" charset="-122"/>
              </a:rPr>
              <a:t>赛事竞技的职业化</a:t>
            </a:r>
            <a:endParaRPr lang="zh-CN" sz="1800" b="1">
              <a:solidFill>
                <a:schemeClr val="accent3"/>
              </a:solidFill>
              <a:ea typeface="宋体" panose="02010600030101010101" pitchFamily="2" charset="-122"/>
            </a:endParaRPr>
          </a:p>
          <a:p>
            <a:pPr indent="284480">
              <a:lnSpc>
                <a:spcPct val="125000"/>
              </a:lnSpc>
              <a:spcBef>
                <a:spcPts val="0"/>
              </a:spcBef>
              <a:spcAft>
                <a:spcPts val="0"/>
              </a:spcAft>
            </a:pPr>
            <a:endParaRPr lang="zh-CN" sz="1800" b="1">
              <a:solidFill>
                <a:schemeClr val="tx1"/>
              </a:solidFill>
              <a:ea typeface="宋体" panose="02010600030101010101" pitchFamily="2" charset="-122"/>
            </a:endParaRPr>
          </a:p>
          <a:p>
            <a:pPr indent="284480">
              <a:lnSpc>
                <a:spcPct val="125000"/>
              </a:lnSpc>
              <a:spcBef>
                <a:spcPts val="0"/>
              </a:spcBef>
              <a:spcAft>
                <a:spcPts val="0"/>
              </a:spcAft>
            </a:pPr>
            <a:r>
              <a:rPr lang="zh-CN" sz="1800" b="1">
                <a:solidFill>
                  <a:schemeClr val="tx1"/>
                </a:solidFill>
                <a:ea typeface="宋体" panose="02010600030101010101" pitchFamily="2" charset="-122"/>
              </a:rPr>
              <a:t>第二个是</a:t>
            </a:r>
            <a:r>
              <a:rPr lang="zh-CN" sz="1800" b="1">
                <a:solidFill>
                  <a:schemeClr val="accent3"/>
                </a:solidFill>
                <a:ea typeface="宋体" panose="02010600030101010101" pitchFamily="2" charset="-122"/>
              </a:rPr>
              <a:t>学科建设的专业化</a:t>
            </a:r>
            <a:endParaRPr lang="zh-CN" altLang="en-US" sz="1800" b="1">
              <a:solidFill>
                <a:schemeClr val="accent3"/>
              </a:solidFill>
              <a:ea typeface="宋体" panose="02010600030101010101" pitchFamily="2" charset="-122"/>
            </a:endParaRPr>
          </a:p>
        </p:txBody>
      </p:sp>
      <p:sp>
        <p:nvSpPr>
          <p:cNvPr id="2" name="文本框 1"/>
          <p:cNvSpPr txBox="1"/>
          <p:nvPr/>
        </p:nvSpPr>
        <p:spPr>
          <a:xfrm>
            <a:off x="384810" y="1523365"/>
            <a:ext cx="2654935" cy="36639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lgn="ctr"/>
            <a:r>
              <a:rPr lang="zh-CN" altLang="zh-CN" sz="2000" b="1">
                <a:solidFill>
                  <a:schemeClr val="tx1"/>
                </a:solidFill>
                <a:latin typeface="黑体" panose="02010609060101010101" charset="-122"/>
                <a:ea typeface="黑体" panose="02010609060101010101" charset="-122"/>
                <a:sym typeface="+mn-ea"/>
              </a:rPr>
              <a:t>标志性特征</a:t>
            </a:r>
            <a:endParaRPr lang="zh-CN" altLang="zh-CN" sz="2000" b="1">
              <a:solidFill>
                <a:schemeClr val="tx1"/>
              </a:solidFill>
              <a:latin typeface="黑体" panose="02010609060101010101" charset="-122"/>
              <a:ea typeface="黑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Scale>
                                      <p:cBhvr>
                                        <p:cTn id="12"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
                                        </p:tgtEl>
                                        <p:attrNameLst>
                                          <p:attrName>ppt_x</p:attrName>
                                          <p:attrName>ppt_y</p:attrName>
                                        </p:attrNameLst>
                                      </p:cBhvr>
                                    </p:animMotion>
                                    <p:animEffect transition="in" filter="fade">
                                      <p:cBhvr>
                                        <p:cTn id="14" dur="1000"/>
                                        <p:tgtEl>
                                          <p:spTgt spid="2"/>
                                        </p:tgtEl>
                                      </p:cBhvr>
                                    </p:animEffect>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1000"/>
                                        <p:tgtEl>
                                          <p:spTgt spid="7">
                                            <p:txEl>
                                              <p:pRg st="0" end="0"/>
                                            </p:txEl>
                                          </p:spTgt>
                                        </p:tgtEl>
                                      </p:cBhvr>
                                    </p:animEffect>
                                    <p:anim calcmode="lin" valueType="num">
                                      <p:cBhvr>
                                        <p:cTn id="19"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nodeType="after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fade">
                                      <p:cBhvr>
                                        <p:cTn id="24" dur="1000"/>
                                        <p:tgtEl>
                                          <p:spTgt spid="7">
                                            <p:txEl>
                                              <p:pRg st="2" end="2"/>
                                            </p:txEl>
                                          </p:spTgt>
                                        </p:tgtEl>
                                      </p:cBhvr>
                                    </p:animEffect>
                                    <p:anim calcmode="lin" valueType="num">
                                      <p:cBhvr>
                                        <p:cTn id="2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691515" y="964565"/>
            <a:ext cx="7583170" cy="158115"/>
          </a:xfrm>
          <a:prstGeom prst="rect">
            <a:avLst/>
          </a:prstGeom>
          <a:noFill/>
          <a:ln w="9525">
            <a:noFill/>
          </a:ln>
        </p:spPr>
        <p:txBody>
          <a:bodyPr>
            <a:noAutofit/>
          </a:bodyPr>
          <a:p>
            <a:pPr indent="0">
              <a:lnSpc>
                <a:spcPct val="125000"/>
              </a:lnSpc>
              <a:spcBef>
                <a:spcPts val="0"/>
              </a:spcBef>
              <a:spcAft>
                <a:spcPts val="0"/>
              </a:spcAft>
            </a:pPr>
            <a:endParaRPr lang="zh-CN" altLang="en-US" sz="2000" b="0">
              <a:ea typeface="宋体" panose="02010600030101010101" pitchFamily="2" charset="-122"/>
            </a:endParaRPr>
          </a:p>
        </p:txBody>
      </p:sp>
      <p:sp>
        <p:nvSpPr>
          <p:cNvPr id="2" name="文本框 1"/>
          <p:cNvSpPr txBox="1"/>
          <p:nvPr/>
        </p:nvSpPr>
        <p:spPr>
          <a:xfrm>
            <a:off x="808990" y="1012825"/>
            <a:ext cx="7583805" cy="3117215"/>
          </a:xfrm>
          <a:prstGeom prst="rect">
            <a:avLst/>
          </a:prstGeom>
          <a:noFill/>
          <a:ln w="9525">
            <a:noFill/>
          </a:ln>
        </p:spPr>
        <p:txBody>
          <a:bodyPr>
            <a:noAutofit/>
          </a:bodyPr>
          <a:p>
            <a:pPr indent="284480">
              <a:lnSpc>
                <a:spcPct val="125000"/>
              </a:lnSpc>
              <a:spcBef>
                <a:spcPts val="0"/>
              </a:spcBef>
              <a:spcAft>
                <a:spcPts val="0"/>
              </a:spcAft>
            </a:pPr>
            <a:r>
              <a:rPr lang="zh-CN" sz="1800" b="0">
                <a:ea typeface="宋体" panose="02010600030101010101" pitchFamily="2" charset="-122"/>
              </a:rPr>
              <a:t>1997年，国际奥委会给予体育舞蹈（国标舞）以承认资格。</a:t>
            </a:r>
            <a:endParaRPr lang="zh-CN" sz="1800" b="0">
              <a:ea typeface="宋体" panose="02010600030101010101" pitchFamily="2" charset="-122"/>
            </a:endParaRPr>
          </a:p>
          <a:p>
            <a:pPr indent="284480">
              <a:lnSpc>
                <a:spcPct val="125000"/>
              </a:lnSpc>
              <a:spcBef>
                <a:spcPts val="0"/>
              </a:spcBef>
              <a:spcAft>
                <a:spcPts val="0"/>
              </a:spcAft>
            </a:pPr>
            <a:r>
              <a:rPr lang="zh-CN" sz="1800" b="0">
                <a:ea typeface="宋体" panose="02010600030101010101" pitchFamily="2" charset="-122"/>
              </a:rPr>
              <a:t>1998年，体育舞蹈（国标舞）成为曼谷亚运会表演项目。</a:t>
            </a:r>
            <a:endParaRPr lang="zh-CN" sz="1800" b="0">
              <a:ea typeface="宋体" panose="02010600030101010101" pitchFamily="2" charset="-122"/>
            </a:endParaRPr>
          </a:p>
          <a:p>
            <a:pPr indent="284480">
              <a:lnSpc>
                <a:spcPct val="125000"/>
              </a:lnSpc>
              <a:spcBef>
                <a:spcPts val="0"/>
              </a:spcBef>
              <a:spcAft>
                <a:spcPts val="0"/>
              </a:spcAft>
            </a:pPr>
            <a:r>
              <a:rPr lang="zh-CN" sz="1800" b="0">
                <a:ea typeface="宋体" panose="02010600030101010101" pitchFamily="2" charset="-122"/>
              </a:rPr>
              <a:t>2005年，体育舞蹈（国标舞）为中国澳门东亚运动会、曼谷第一届亚洲室内运动会正式比赛项目。</a:t>
            </a:r>
            <a:endParaRPr lang="zh-CN" sz="1800" b="0">
              <a:ea typeface="宋体" panose="02010600030101010101" pitchFamily="2" charset="-122"/>
            </a:endParaRPr>
          </a:p>
          <a:p>
            <a:pPr indent="284480">
              <a:lnSpc>
                <a:spcPct val="125000"/>
              </a:lnSpc>
              <a:spcBef>
                <a:spcPts val="0"/>
              </a:spcBef>
              <a:spcAft>
                <a:spcPts val="0"/>
              </a:spcAft>
            </a:pPr>
            <a:r>
              <a:rPr lang="zh-CN" sz="1800" b="0">
                <a:ea typeface="宋体" panose="02010600030101010101" pitchFamily="2" charset="-122"/>
              </a:rPr>
              <a:t>2010年，在中国广州亚运会上，体育舞蹈被首次列为正式比赛项目。</a:t>
            </a:r>
            <a:endParaRPr lang="zh-CN" sz="1800" b="0">
              <a:ea typeface="宋体" panose="02010600030101010101" pitchFamily="2" charset="-122"/>
            </a:endParaRPr>
          </a:p>
          <a:p>
            <a:pPr indent="284480">
              <a:lnSpc>
                <a:spcPct val="125000"/>
              </a:lnSpc>
              <a:spcBef>
                <a:spcPts val="0"/>
              </a:spcBef>
              <a:spcAft>
                <a:spcPts val="0"/>
              </a:spcAft>
            </a:pPr>
            <a:endParaRPr lang="zh-CN" sz="1800" b="0">
              <a:ea typeface="宋体" panose="02010600030101010101" pitchFamily="2" charset="-122"/>
            </a:endParaRPr>
          </a:p>
          <a:p>
            <a:pPr indent="284480">
              <a:lnSpc>
                <a:spcPct val="125000"/>
              </a:lnSpc>
              <a:spcBef>
                <a:spcPts val="0"/>
              </a:spcBef>
              <a:spcAft>
                <a:spcPts val="0"/>
              </a:spcAft>
            </a:pPr>
            <a:r>
              <a:rPr lang="zh-CN" sz="1800" b="0">
                <a:ea typeface="宋体" panose="02010600030101010101" pitchFamily="2" charset="-122"/>
              </a:rPr>
              <a:t>值得一提的是，</a:t>
            </a:r>
            <a:r>
              <a:rPr lang="zh-CN" sz="1800" b="1">
                <a:solidFill>
                  <a:schemeClr val="accent3"/>
                </a:solidFill>
                <a:ea typeface="宋体" panose="02010600030101010101" pitchFamily="2" charset="-122"/>
              </a:rPr>
              <a:t>中国亚运会历史上的第一千枚金牌就是诞生在体育舞蹈（国标舞）的项目中</a:t>
            </a:r>
            <a:r>
              <a:rPr lang="zh-CN" sz="1800" b="0">
                <a:ea typeface="宋体" panose="02010600030101010101" pitchFamily="2" charset="-122"/>
              </a:rPr>
              <a:t>。</a:t>
            </a:r>
            <a:endParaRPr lang="zh-CN" altLang="en-US" sz="1800" b="0">
              <a:ea typeface="宋体" panose="02010600030101010101" pitchFamily="2" charset="-122"/>
            </a:endParaRPr>
          </a:p>
        </p:txBody>
      </p:sp>
      <p:sp>
        <p:nvSpPr>
          <p:cNvPr id="3" name="文本框 2"/>
          <p:cNvSpPr txBox="1"/>
          <p:nvPr/>
        </p:nvSpPr>
        <p:spPr>
          <a:xfrm>
            <a:off x="253365" y="409575"/>
            <a:ext cx="4572000" cy="39878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nchor="t">
            <a:spAutoFit/>
          </a:bodyPr>
          <a:p>
            <a:pPr indent="284480"/>
            <a:r>
              <a:rPr lang="zh-CN" sz="2000" b="1">
                <a:latin typeface="黑体" panose="02010609060101010101" charset="-122"/>
                <a:ea typeface="黑体" panose="02010609060101010101" charset="-122"/>
                <a:sym typeface="+mn-ea"/>
              </a:rPr>
              <a:t>赛事竞技的职业化</a:t>
            </a:r>
            <a:endParaRPr lang="zh-CN" altLang="en-US" sz="2000" b="1">
              <a:solidFill>
                <a:srgbClr val="000000"/>
              </a:solidFill>
              <a:latin typeface="黑体" panose="02010609060101010101" charset="-122"/>
              <a:ea typeface="黑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Effect transition="in" filter="fade">
                                      <p:cBhvr>
                                        <p:cTn id="18" dur="1000"/>
                                        <p:tgtEl>
                                          <p:spTgt spid="2">
                                            <p:txEl>
                                              <p:pRg st="1" end="1"/>
                                            </p:txEl>
                                          </p:spTgt>
                                        </p:tgtEl>
                                      </p:cBhvr>
                                    </p:animEffect>
                                    <p:anim calcmode="lin" valueType="num">
                                      <p:cBhvr>
                                        <p:cTn id="19"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fade">
                                      <p:cBhvr>
                                        <p:cTn id="24" dur="1000"/>
                                        <p:tgtEl>
                                          <p:spTgt spid="2">
                                            <p:txEl>
                                              <p:pRg st="2" end="2"/>
                                            </p:txEl>
                                          </p:spTgt>
                                        </p:tgtEl>
                                      </p:cBhvr>
                                    </p:animEffect>
                                    <p:anim calcmode="lin" valueType="num">
                                      <p:cBhvr>
                                        <p:cTn id="2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Effect transition="in" filter="fade">
                                      <p:cBhvr>
                                        <p:cTn id="30" dur="1000"/>
                                        <p:tgtEl>
                                          <p:spTgt spid="2">
                                            <p:txEl>
                                              <p:pRg st="3" end="3"/>
                                            </p:txEl>
                                          </p:spTgt>
                                        </p:tgtEl>
                                      </p:cBhvr>
                                    </p:animEffect>
                                    <p:anim calcmode="lin" valueType="num">
                                      <p:cBhvr>
                                        <p:cTn id="31"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2" presetClass="entr" presetSubtype="0" fill="hold" nodeType="afterEffect">
                                  <p:stCondLst>
                                    <p:cond delay="0"/>
                                  </p:stCondLst>
                                  <p:childTnLst>
                                    <p:set>
                                      <p:cBhvr>
                                        <p:cTn id="35" dur="1" fill="hold">
                                          <p:stCondLst>
                                            <p:cond delay="0"/>
                                          </p:stCondLst>
                                        </p:cTn>
                                        <p:tgtEl>
                                          <p:spTgt spid="2">
                                            <p:txEl>
                                              <p:pRg st="5" end="5"/>
                                            </p:txEl>
                                          </p:spTgt>
                                        </p:tgtEl>
                                        <p:attrNameLst>
                                          <p:attrName>style.visibility</p:attrName>
                                        </p:attrNameLst>
                                      </p:cBhvr>
                                      <p:to>
                                        <p:strVal val="visible"/>
                                      </p:to>
                                    </p:set>
                                    <p:animEffect transition="in" filter="fade">
                                      <p:cBhvr>
                                        <p:cTn id="36" dur="1000"/>
                                        <p:tgtEl>
                                          <p:spTgt spid="2">
                                            <p:txEl>
                                              <p:pRg st="5" end="5"/>
                                            </p:txEl>
                                          </p:spTgt>
                                        </p:tgtEl>
                                      </p:cBhvr>
                                    </p:animEffect>
                                    <p:anim calcmode="lin" valueType="num">
                                      <p:cBhvr>
                                        <p:cTn id="37"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507365" y="766445"/>
            <a:ext cx="7874635" cy="1873250"/>
          </a:xfrm>
          <a:prstGeom prst="rect">
            <a:avLst/>
          </a:prstGeom>
          <a:noFill/>
          <a:ln w="9525">
            <a:noFill/>
          </a:ln>
        </p:spPr>
        <p:txBody>
          <a:bodyPr>
            <a:noAutofit/>
          </a:bodyPr>
          <a:p>
            <a:pPr indent="284480">
              <a:lnSpc>
                <a:spcPct val="125000"/>
              </a:lnSpc>
              <a:spcBef>
                <a:spcPts val="0"/>
              </a:spcBef>
              <a:spcAft>
                <a:spcPts val="0"/>
              </a:spcAft>
            </a:pPr>
            <a:r>
              <a:rPr lang="en-US" altLang="zh-CN" sz="1800" b="0">
                <a:ea typeface="宋体" panose="02010600030101010101" pitchFamily="2" charset="-122"/>
              </a:rPr>
              <a:t>  </a:t>
            </a:r>
            <a:endParaRPr lang="zh-CN" altLang="en-US" sz="1800" b="0">
              <a:latin typeface="宋体" panose="02010600030101010101" pitchFamily="2" charset="-122"/>
              <a:ea typeface="宋体" panose="02010600030101010101" pitchFamily="2" charset="-122"/>
              <a:cs typeface="宋体" panose="02010600030101010101" pitchFamily="2" charset="-122"/>
            </a:endParaRPr>
          </a:p>
        </p:txBody>
      </p:sp>
      <p:sp>
        <p:nvSpPr>
          <p:cNvPr id="100" name="文本框 99"/>
          <p:cNvSpPr txBox="1"/>
          <p:nvPr/>
        </p:nvSpPr>
        <p:spPr>
          <a:xfrm>
            <a:off x="317500" y="852805"/>
            <a:ext cx="4966335" cy="1641475"/>
          </a:xfrm>
          <a:prstGeom prst="rect">
            <a:avLst/>
          </a:prstGeom>
          <a:noFill/>
          <a:ln w="9525">
            <a:noFill/>
          </a:ln>
        </p:spPr>
        <p:txBody>
          <a:bodyPr>
            <a:noAutofit/>
          </a:bodyPr>
          <a:p>
            <a:pPr indent="284480">
              <a:lnSpc>
                <a:spcPct val="125000"/>
              </a:lnSpc>
              <a:spcBef>
                <a:spcPts val="0"/>
              </a:spcBef>
              <a:spcAft>
                <a:spcPts val="0"/>
              </a:spcAft>
            </a:pPr>
            <a:r>
              <a:rPr lang="en-US" altLang="zh-CN" sz="1800" b="0">
                <a:ea typeface="宋体" panose="02010600030101010101" pitchFamily="2" charset="-122"/>
              </a:rPr>
              <a:t> </a:t>
            </a:r>
            <a:r>
              <a:rPr lang="zh-CN" sz="1600" b="0">
                <a:latin typeface="宋体" panose="02010600030101010101" pitchFamily="2" charset="-122"/>
                <a:ea typeface="宋体" panose="02010600030101010101" pitchFamily="2" charset="-122"/>
                <a:cs typeface="宋体" panose="02010600030101010101" pitchFamily="2" charset="-122"/>
              </a:rPr>
              <a:t>我国国标舞学科化建设的探索开始于</a:t>
            </a:r>
            <a:r>
              <a:rPr lang="zh-CN" sz="1600" b="1">
                <a:solidFill>
                  <a:schemeClr val="accent3"/>
                </a:solidFill>
                <a:latin typeface="宋体" panose="02010600030101010101" pitchFamily="2" charset="-122"/>
                <a:ea typeface="宋体" panose="02010600030101010101" pitchFamily="2" charset="-122"/>
                <a:cs typeface="宋体" panose="02010600030101010101" pitchFamily="2" charset="-122"/>
              </a:rPr>
              <a:t>20世纪80年代末</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sz="1600" b="0">
                <a:latin typeface="宋体" panose="02010600030101010101" pitchFamily="2" charset="-122"/>
                <a:ea typeface="宋体" panose="02010600030101010101" pitchFamily="2" charset="-122"/>
                <a:cs typeface="宋体" panose="02010600030101010101" pitchFamily="2" charset="-122"/>
              </a:rPr>
              <a:t>几乎和我国国标舞赛事竞技的职业化同时开始，虽然起步较晚，但发展极为迅速。</a:t>
            </a:r>
            <a:endParaRPr lang="zh-CN" sz="1600" b="0">
              <a:latin typeface="宋体" panose="02010600030101010101" pitchFamily="2" charset="-122"/>
              <a:ea typeface="宋体" panose="02010600030101010101" pitchFamily="2" charset="-122"/>
              <a:cs typeface="宋体" panose="02010600030101010101" pitchFamily="2" charset="-122"/>
            </a:endParaRPr>
          </a:p>
          <a:p>
            <a:pPr indent="284480">
              <a:lnSpc>
                <a:spcPct val="125000"/>
              </a:lnSpc>
              <a:spcBef>
                <a:spcPts val="0"/>
              </a:spcBef>
              <a:spcAft>
                <a:spcPts val="0"/>
              </a:spcAft>
            </a:pPr>
            <a:endParaRPr lang="zh-CN" sz="1600" b="0">
              <a:latin typeface="宋体" panose="02010600030101010101" pitchFamily="2" charset="-122"/>
              <a:ea typeface="宋体" panose="02010600030101010101" pitchFamily="2" charset="-122"/>
              <a:cs typeface="宋体" panose="02010600030101010101" pitchFamily="2" charset="-122"/>
            </a:endParaRPr>
          </a:p>
          <a:p>
            <a:pPr indent="28448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sym typeface="+mn-ea"/>
              </a:rPr>
              <a:t> </a:t>
            </a:r>
            <a:r>
              <a:rPr lang="zh-CN" sz="1600">
                <a:latin typeface="宋体" panose="02010600030101010101" pitchFamily="2" charset="-122"/>
                <a:ea typeface="宋体" panose="02010600030101010101" pitchFamily="2" charset="-122"/>
                <a:cs typeface="宋体" panose="02010600030101010101" pitchFamily="2" charset="-122"/>
                <a:sym typeface="+mn-ea"/>
              </a:rPr>
              <a:t>学科建设扎根于各大院校，为我国国标舞事业的可持续发展提供了大批优秀的专业人才。</a:t>
            </a:r>
            <a:endParaRPr lang="zh-CN" altLang="en-US" sz="1600" b="0">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a:p>
            <a:pPr indent="284480">
              <a:lnSpc>
                <a:spcPct val="125000"/>
              </a:lnSpc>
              <a:spcBef>
                <a:spcPts val="0"/>
              </a:spcBef>
              <a:spcAft>
                <a:spcPts val="0"/>
              </a:spcAft>
            </a:pPr>
            <a:endParaRPr lang="zh-CN" sz="1600" b="0">
              <a:ea typeface="宋体" panose="02010600030101010101" pitchFamily="2" charset="-122"/>
            </a:endParaRPr>
          </a:p>
          <a:p>
            <a:endParaRPr lang="zh-CN" altLang="en-US" sz="1600" b="0">
              <a:ea typeface="宋体" panose="02010600030101010101" pitchFamily="2" charset="-122"/>
            </a:endParaRPr>
          </a:p>
        </p:txBody>
      </p:sp>
      <p:sp>
        <p:nvSpPr>
          <p:cNvPr id="2" name="文本框 1"/>
          <p:cNvSpPr txBox="1"/>
          <p:nvPr/>
        </p:nvSpPr>
        <p:spPr>
          <a:xfrm>
            <a:off x="5553710" y="766445"/>
            <a:ext cx="3283585" cy="3843020"/>
          </a:xfrm>
          <a:prstGeom prst="rect">
            <a:avLst/>
          </a:prstGeom>
          <a:solidFill>
            <a:schemeClr val="accent2">
              <a:lumMod val="60000"/>
              <a:lumOff val="40000"/>
            </a:schemeClr>
          </a:solidFill>
        </p:spPr>
        <p:style>
          <a:lnRef idx="2">
            <a:schemeClr val="accent2"/>
          </a:lnRef>
          <a:fillRef idx="1">
            <a:schemeClr val="lt1"/>
          </a:fillRef>
          <a:effectRef idx="0">
            <a:schemeClr val="accent2"/>
          </a:effectRef>
          <a:fontRef idx="minor">
            <a:schemeClr val="dk1"/>
          </a:fontRef>
        </p:style>
        <p:txBody>
          <a:bodyPr wrap="square" anchor="t">
            <a:noAutofit/>
          </a:bodyPr>
          <a:p>
            <a:pPr indent="284480">
              <a:lnSpc>
                <a:spcPct val="125000"/>
              </a:lnSpc>
              <a:spcBef>
                <a:spcPts val="0"/>
              </a:spcBef>
              <a:spcAft>
                <a:spcPts val="0"/>
              </a:spcAft>
            </a:pPr>
            <a:r>
              <a:rPr lang="zh-CN" sz="1400">
                <a:ea typeface="宋体" panose="02010600030101010101" pitchFamily="2" charset="-122"/>
                <a:sym typeface="+mn-ea"/>
              </a:rPr>
              <a:t>1989年，北京舞蹈学院社会音乐舞蹈教育系将国际标准舞以一门专业课程的形式引进了校园。</a:t>
            </a:r>
            <a:endParaRPr lang="zh-CN" sz="1400">
              <a:ea typeface="宋体" panose="02010600030101010101" pitchFamily="2" charset="-122"/>
              <a:sym typeface="+mn-ea"/>
            </a:endParaRPr>
          </a:p>
          <a:p>
            <a:pPr indent="284480">
              <a:lnSpc>
                <a:spcPct val="125000"/>
              </a:lnSpc>
              <a:spcBef>
                <a:spcPts val="0"/>
              </a:spcBef>
              <a:spcAft>
                <a:spcPts val="0"/>
              </a:spcAft>
            </a:pPr>
            <a:endParaRPr lang="zh-CN" sz="1400">
              <a:ea typeface="宋体" panose="02010600030101010101" pitchFamily="2" charset="-122"/>
              <a:sym typeface="+mn-ea"/>
            </a:endParaRPr>
          </a:p>
          <a:p>
            <a:pPr indent="284480">
              <a:lnSpc>
                <a:spcPct val="125000"/>
              </a:lnSpc>
              <a:spcBef>
                <a:spcPts val="0"/>
              </a:spcBef>
              <a:spcAft>
                <a:spcPts val="0"/>
              </a:spcAft>
            </a:pPr>
            <a:r>
              <a:rPr lang="zh-CN" sz="1400">
                <a:ea typeface="宋体" panose="02010600030101010101" pitchFamily="2" charset="-122"/>
                <a:sym typeface="+mn-ea"/>
              </a:rPr>
              <a:t>1991年，北京舞蹈学院正式开始了国际标准舞专业的学科化建设。</a:t>
            </a:r>
            <a:endParaRPr lang="zh-CN" sz="1400">
              <a:ea typeface="宋体" panose="02010600030101010101" pitchFamily="2" charset="-122"/>
              <a:sym typeface="+mn-ea"/>
            </a:endParaRPr>
          </a:p>
          <a:p>
            <a:pPr indent="284480">
              <a:lnSpc>
                <a:spcPct val="125000"/>
              </a:lnSpc>
              <a:spcBef>
                <a:spcPts val="0"/>
              </a:spcBef>
              <a:spcAft>
                <a:spcPts val="0"/>
              </a:spcAft>
            </a:pPr>
            <a:endParaRPr lang="zh-CN" sz="1400">
              <a:ea typeface="宋体" panose="02010600030101010101" pitchFamily="2" charset="-122"/>
              <a:sym typeface="+mn-ea"/>
            </a:endParaRPr>
          </a:p>
          <a:p>
            <a:pPr indent="284480">
              <a:lnSpc>
                <a:spcPct val="125000"/>
              </a:lnSpc>
              <a:spcBef>
                <a:spcPts val="0"/>
              </a:spcBef>
              <a:spcAft>
                <a:spcPts val="0"/>
              </a:spcAft>
            </a:pPr>
            <a:r>
              <a:rPr lang="zh-CN" sz="1400">
                <a:ea typeface="宋体" panose="02010600030101010101" pitchFamily="2" charset="-122"/>
                <a:sym typeface="+mn-ea"/>
              </a:rPr>
              <a:t>1994年升格为本科教育，并招收了第一批本科生。</a:t>
            </a:r>
            <a:endParaRPr lang="zh-CN" sz="1400">
              <a:ea typeface="宋体" panose="02010600030101010101" pitchFamily="2" charset="-122"/>
              <a:sym typeface="+mn-ea"/>
            </a:endParaRPr>
          </a:p>
          <a:p>
            <a:pPr indent="284480">
              <a:lnSpc>
                <a:spcPct val="125000"/>
              </a:lnSpc>
              <a:spcBef>
                <a:spcPts val="0"/>
              </a:spcBef>
              <a:spcAft>
                <a:spcPts val="0"/>
              </a:spcAft>
            </a:pPr>
            <a:endParaRPr lang="zh-CN" sz="1400">
              <a:ea typeface="宋体" panose="02010600030101010101" pitchFamily="2" charset="-122"/>
              <a:sym typeface="+mn-ea"/>
            </a:endParaRPr>
          </a:p>
          <a:p>
            <a:pPr indent="284480">
              <a:lnSpc>
                <a:spcPct val="125000"/>
              </a:lnSpc>
              <a:spcBef>
                <a:spcPts val="0"/>
              </a:spcBef>
              <a:spcAft>
                <a:spcPts val="0"/>
              </a:spcAft>
            </a:pPr>
            <a:r>
              <a:rPr lang="zh-CN" sz="1400">
                <a:ea typeface="宋体" panose="02010600030101010101" pitchFamily="2" charset="-122"/>
                <a:sym typeface="+mn-ea"/>
              </a:rPr>
              <a:t>2004年，北京舞蹈学院将其学科建设升格为研究生教育，并招收了中国第一批国际标准舞方向研究生。</a:t>
            </a:r>
            <a:endParaRPr lang="zh-CN" sz="1400">
              <a:ea typeface="宋体" panose="02010600030101010101" pitchFamily="2" charset="-122"/>
              <a:sym typeface="+mn-ea"/>
            </a:endParaRPr>
          </a:p>
          <a:p>
            <a:pPr indent="284480"/>
            <a:endParaRPr lang="zh-CN" altLang="en-US" sz="1400" b="0">
              <a:solidFill>
                <a:srgbClr val="000000"/>
              </a:solidFill>
              <a:ea typeface="宋体" panose="02010600030101010101" pitchFamily="2" charset="-122"/>
              <a:sym typeface="+mn-ea"/>
            </a:endParaRPr>
          </a:p>
        </p:txBody>
      </p:sp>
      <p:sp>
        <p:nvSpPr>
          <p:cNvPr id="3" name="文本框 2"/>
          <p:cNvSpPr txBox="1"/>
          <p:nvPr/>
        </p:nvSpPr>
        <p:spPr>
          <a:xfrm>
            <a:off x="84455" y="315595"/>
            <a:ext cx="4572000" cy="39878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nchor="t">
            <a:spAutoFit/>
          </a:bodyPr>
          <a:p>
            <a:pPr indent="284480"/>
            <a:r>
              <a:rPr lang="zh-CN" sz="2000" b="1">
                <a:latin typeface="黑体" panose="02010609060101010101" charset="-122"/>
                <a:ea typeface="黑体" panose="02010609060101010101" charset="-122"/>
                <a:sym typeface="+mn-ea"/>
              </a:rPr>
              <a:t>学科建设的专业化</a:t>
            </a:r>
            <a:endParaRPr lang="zh-CN" altLang="en-US" sz="2000" b="1">
              <a:solidFill>
                <a:srgbClr val="000000"/>
              </a:solidFill>
              <a:latin typeface="黑体" panose="02010609060101010101" charset="-122"/>
              <a:ea typeface="黑体" panose="02010609060101010101" charset="-122"/>
              <a:sym typeface="+mn-ea"/>
            </a:endParaRPr>
          </a:p>
        </p:txBody>
      </p:sp>
      <p:pic>
        <p:nvPicPr>
          <p:cNvPr id="5" name="图片 4"/>
          <p:cNvPicPr/>
          <p:nvPr/>
        </p:nvPicPr>
        <p:blipFill>
          <a:blip r:embed="rId1"/>
          <a:stretch>
            <a:fillRect/>
          </a:stretch>
        </p:blipFill>
        <p:spPr>
          <a:xfrm>
            <a:off x="84455" y="2966085"/>
            <a:ext cx="3012440" cy="205041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00">
                                            <p:txEl>
                                              <p:pRg st="0" end="0"/>
                                            </p:txEl>
                                          </p:spTgt>
                                        </p:tgtEl>
                                        <p:attrNameLst>
                                          <p:attrName>style.visibility</p:attrName>
                                        </p:attrNameLst>
                                      </p:cBhvr>
                                      <p:to>
                                        <p:strVal val="visible"/>
                                      </p:to>
                                    </p:set>
                                    <p:animEffect transition="in" filter="fade">
                                      <p:cBhvr>
                                        <p:cTn id="12" dur="1000"/>
                                        <p:tgtEl>
                                          <p:spTgt spid="100">
                                            <p:txEl>
                                              <p:pRg st="0" end="0"/>
                                            </p:txEl>
                                          </p:spTgt>
                                        </p:tgtEl>
                                      </p:cBhvr>
                                    </p:animEffect>
                                    <p:anim calcmode="lin" valueType="num">
                                      <p:cBhvr>
                                        <p:cTn id="13" dur="1000" fill="hold"/>
                                        <p:tgtEl>
                                          <p:spTgt spid="100">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00">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00">
                                            <p:txEl>
                                              <p:pRg st="2" end="2"/>
                                            </p:txEl>
                                          </p:spTgt>
                                        </p:tgtEl>
                                        <p:attrNameLst>
                                          <p:attrName>style.visibility</p:attrName>
                                        </p:attrNameLst>
                                      </p:cBhvr>
                                      <p:to>
                                        <p:strVal val="visible"/>
                                      </p:to>
                                    </p:set>
                                    <p:animEffect transition="in" filter="fade">
                                      <p:cBhvr>
                                        <p:cTn id="25" dur="1000"/>
                                        <p:tgtEl>
                                          <p:spTgt spid="100">
                                            <p:txEl>
                                              <p:pRg st="2" end="2"/>
                                            </p:txEl>
                                          </p:spTgt>
                                        </p:tgtEl>
                                      </p:cBhvr>
                                    </p:animEffect>
                                    <p:anim calcmode="lin" valueType="num">
                                      <p:cBhvr>
                                        <p:cTn id="26" dur="1000" fill="hold"/>
                                        <p:tgtEl>
                                          <p:spTgt spid="100">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100">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stretch>
            <a:fillRect/>
          </a:stretch>
        </p:blipFill>
        <p:spPr>
          <a:xfrm>
            <a:off x="0" y="1663065"/>
            <a:ext cx="2453005" cy="3524250"/>
          </a:xfrm>
          <a:prstGeom prst="rect">
            <a:avLst/>
          </a:prstGeom>
        </p:spPr>
      </p:pic>
      <p:pic>
        <p:nvPicPr>
          <p:cNvPr id="11" name="图片 10"/>
          <p:cNvPicPr>
            <a:picLocks noChangeAspect="1"/>
          </p:cNvPicPr>
          <p:nvPr/>
        </p:nvPicPr>
        <p:blipFill rotWithShape="1">
          <a:blip r:embed="rId4" cstate="screen"/>
          <a:srcRect/>
          <a:stretch>
            <a:fillRect/>
          </a:stretch>
        </p:blipFill>
        <p:spPr>
          <a:xfrm>
            <a:off x="6241085" y="3021750"/>
            <a:ext cx="2886235" cy="2121750"/>
          </a:xfrm>
          <a:prstGeom prst="rect">
            <a:avLst/>
          </a:prstGeom>
        </p:spPr>
      </p:pic>
      <p:pic>
        <p:nvPicPr>
          <p:cNvPr id="10" name="图片 9"/>
          <p:cNvPicPr>
            <a:picLocks noChangeAspect="1"/>
          </p:cNvPicPr>
          <p:nvPr/>
        </p:nvPicPr>
        <p:blipFill>
          <a:blip r:embed="rId5" cstate="screen"/>
          <a:stretch>
            <a:fillRect/>
          </a:stretch>
        </p:blipFill>
        <p:spPr>
          <a:xfrm>
            <a:off x="7441565" y="1544320"/>
            <a:ext cx="987425" cy="2858770"/>
          </a:xfrm>
          <a:prstGeom prst="rect">
            <a:avLst/>
          </a:prstGeom>
        </p:spPr>
      </p:pic>
      <p:pic>
        <p:nvPicPr>
          <p:cNvPr id="2" name="图片 1"/>
          <p:cNvPicPr>
            <a:picLocks noChangeAspect="1"/>
          </p:cNvPicPr>
          <p:nvPr>
            <p:custDataLst>
              <p:tags r:id="rId6"/>
            </p:custDataLst>
          </p:nvPr>
        </p:nvPicPr>
        <p:blipFill>
          <a:blip r:embed="rId7" cstate="screen"/>
          <a:stretch>
            <a:fillRect/>
          </a:stretch>
        </p:blipFill>
        <p:spPr>
          <a:xfrm>
            <a:off x="99398" y="4080303"/>
            <a:ext cx="1480593" cy="1063197"/>
          </a:xfrm>
          <a:prstGeom prst="rect">
            <a:avLst/>
          </a:prstGeom>
        </p:spPr>
      </p:pic>
      <p:sp>
        <p:nvSpPr>
          <p:cNvPr id="4" name="文本框 3"/>
          <p:cNvSpPr txBox="1"/>
          <p:nvPr/>
        </p:nvSpPr>
        <p:spPr>
          <a:xfrm>
            <a:off x="2524473" y="1544025"/>
            <a:ext cx="4094480" cy="645160"/>
          </a:xfrm>
          <a:prstGeom prst="rect">
            <a:avLst/>
          </a:prstGeom>
          <a:noFill/>
        </p:spPr>
        <p:txBody>
          <a:bodyPr wrap="none" rtlCol="0">
            <a:spAutoFit/>
          </a:bodyPr>
          <a:p>
            <a:pPr algn="l"/>
            <a:r>
              <a:rPr lang="zh-CN" altLang="en-US" sz="3600" b="1" dirty="0">
                <a:solidFill>
                  <a:srgbClr val="7030A0"/>
                </a:solidFill>
                <a:cs typeface="+mn-ea"/>
                <a:sym typeface="+mn-lt"/>
              </a:rPr>
              <a:t>第十章 </a:t>
            </a:r>
            <a:r>
              <a:rPr lang="en-US" altLang="zh-CN" sz="3600" b="1" dirty="0">
                <a:solidFill>
                  <a:srgbClr val="7030A0"/>
                </a:solidFill>
                <a:cs typeface="+mn-ea"/>
                <a:sym typeface="+mn-lt"/>
              </a:rPr>
              <a:t> </a:t>
            </a:r>
            <a:r>
              <a:rPr lang="zh-CN" altLang="en-US" sz="3600" b="1" dirty="0">
                <a:solidFill>
                  <a:srgbClr val="7030A0"/>
                </a:solidFill>
                <a:cs typeface="+mn-ea"/>
                <a:sym typeface="+mn-lt"/>
              </a:rPr>
              <a:t>国际标准舞</a:t>
            </a:r>
            <a:endParaRPr lang="en-US" altLang="zh-CN" sz="3600" b="1" dirty="0">
              <a:solidFill>
                <a:srgbClr val="7030A0"/>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500"/>
                                        <p:tgtEl>
                                          <p:spTgt spid="3"/>
                                        </p:tgtEl>
                                      </p:cBhvr>
                                    </p:animEffect>
                                    <p:anim calcmode="lin" valueType="num">
                                      <p:cBhvr>
                                        <p:cTn id="19" dur="1500" fill="hold"/>
                                        <p:tgtEl>
                                          <p:spTgt spid="3"/>
                                        </p:tgtEl>
                                        <p:attrNameLst>
                                          <p:attrName>ppt_w</p:attrName>
                                        </p:attrNameLst>
                                      </p:cBhvr>
                                      <p:tavLst>
                                        <p:tav tm="0" fmla="#ppt_w*sin(2.5*pi*$)">
                                          <p:val>
                                            <p:fltVal val="0"/>
                                          </p:val>
                                        </p:tav>
                                        <p:tav tm="100000">
                                          <p:val>
                                            <p:fltVal val="1"/>
                                          </p:val>
                                        </p:tav>
                                      </p:tavLst>
                                    </p:anim>
                                    <p:anim calcmode="lin" valueType="num">
                                      <p:cBhvr>
                                        <p:cTn id="20" dur="15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2" presetClass="entr" presetSubtype="4" fill="hold" grpId="0" nodeType="afterEffect">
                                  <p:stCondLst>
                                    <p:cond delay="0"/>
                                  </p:stCondLst>
                                  <p:iterate type="lt">
                                    <p:tmPct val="13000"/>
                                  </p:iterate>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p:tgtEl>
                                          <p:spTgt spid="4"/>
                                        </p:tgtEl>
                                        <p:attrNameLst>
                                          <p:attrName>ppt_y</p:attrName>
                                        </p:attrNameLst>
                                      </p:cBhvr>
                                      <p:tavLst>
                                        <p:tav tm="0">
                                          <p:val>
                                            <p:strVal val="#ppt_y+#ppt_h*1.125000"/>
                                          </p:val>
                                        </p:tav>
                                        <p:tav tm="100000">
                                          <p:val>
                                            <p:strVal val="#ppt_y"/>
                                          </p:val>
                                        </p:tav>
                                      </p:tavLst>
                                    </p:anim>
                                    <p:animEffect transition="in" filter="wipe(up)">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73025" y="476885"/>
            <a:ext cx="4310380" cy="625475"/>
          </a:xfrm>
          <a:prstGeom prst="rect">
            <a:avLst/>
          </a:prstGeom>
          <a:noFill/>
          <a:ln w="9525">
            <a:noFill/>
          </a:ln>
        </p:spPr>
        <p:txBody>
          <a:bodyPr>
            <a:noAutofit/>
          </a:bodyPr>
          <a:p>
            <a:pPr indent="284480">
              <a:lnSpc>
                <a:spcPct val="125000"/>
              </a:lnSpc>
              <a:spcBef>
                <a:spcPts val="0"/>
              </a:spcBef>
              <a:spcAft>
                <a:spcPts val="0"/>
              </a:spcAft>
            </a:pPr>
            <a:r>
              <a:rPr lang="zh-CN" altLang="en-US" sz="2000" b="1">
                <a:latin typeface="黑体" panose="02010609060101010101" charset="-122"/>
                <a:ea typeface="黑体" panose="02010609060101010101" charset="-122"/>
              </a:rPr>
              <a:t>（</a:t>
            </a:r>
            <a:r>
              <a:rPr lang="en-US" altLang="zh-CN" sz="2000" b="1">
                <a:latin typeface="黑体" panose="02010609060101010101" charset="-122"/>
                <a:ea typeface="黑体" panose="02010609060101010101" charset="-122"/>
              </a:rPr>
              <a:t>四</a:t>
            </a:r>
            <a:r>
              <a:rPr lang="zh-CN" altLang="en-US" sz="2000" b="1">
                <a:latin typeface="黑体" panose="02010609060101010101" charset="-122"/>
                <a:ea typeface="黑体" panose="02010609060101010101" charset="-122"/>
              </a:rPr>
              <a:t>）</a:t>
            </a:r>
            <a:r>
              <a:rPr lang="en-US" altLang="zh-CN" sz="2000" b="1">
                <a:latin typeface="黑体" panose="02010609060101010101" charset="-122"/>
                <a:ea typeface="黑体" panose="02010609060101010101" charset="-122"/>
              </a:rPr>
              <a:t>继续发展阶段</a:t>
            </a:r>
            <a:endParaRPr lang="en-US" altLang="zh-CN" sz="2000" b="1">
              <a:latin typeface="黑体" panose="02010609060101010101" charset="-122"/>
              <a:ea typeface="黑体" panose="02010609060101010101" charset="-122"/>
              <a:cs typeface="宋体" panose="02010600030101010101" pitchFamily="2" charset="-122"/>
            </a:endParaRPr>
          </a:p>
        </p:txBody>
      </p:sp>
      <p:sp>
        <p:nvSpPr>
          <p:cNvPr id="100" name="文本框 99"/>
          <p:cNvSpPr txBox="1"/>
          <p:nvPr/>
        </p:nvSpPr>
        <p:spPr>
          <a:xfrm>
            <a:off x="433070" y="1227455"/>
            <a:ext cx="4688205" cy="3260725"/>
          </a:xfrm>
          <a:prstGeom prst="rect">
            <a:avLst/>
          </a:prstGeom>
          <a:noFill/>
          <a:ln w="9525">
            <a:noFill/>
          </a:ln>
        </p:spPr>
        <p:txBody>
          <a:bodyPr>
            <a:noAutofit/>
          </a:bodyPr>
          <a:p>
            <a:pPr indent="284480">
              <a:lnSpc>
                <a:spcPct val="125000"/>
              </a:lnSpc>
              <a:spcBef>
                <a:spcPts val="0"/>
              </a:spcBef>
              <a:spcAft>
                <a:spcPts val="0"/>
              </a:spcAft>
            </a:pPr>
            <a:r>
              <a:rPr lang="en-US" altLang="zh-CN" sz="1800" b="0">
                <a:ea typeface="宋体" panose="02010600030101010101" pitchFamily="2" charset="-122"/>
              </a:rPr>
              <a:t>  </a:t>
            </a:r>
            <a:r>
              <a:rPr lang="zh-CN" sz="1600" b="0">
                <a:latin typeface="宋体" panose="02010600030101010101" pitchFamily="2" charset="-122"/>
                <a:ea typeface="宋体" panose="02010600030101010101" pitchFamily="2" charset="-122"/>
                <a:cs typeface="宋体" panose="02010600030101010101" pitchFamily="2" charset="-122"/>
              </a:rPr>
              <a:t>国标舞艺术表演舞的出现标志着我国国标舞开始向着</a:t>
            </a:r>
            <a:r>
              <a:rPr lang="zh-CN" sz="1600" b="1">
                <a:solidFill>
                  <a:schemeClr val="accent3"/>
                </a:solidFill>
                <a:latin typeface="宋体" panose="02010600030101010101" pitchFamily="2" charset="-122"/>
                <a:ea typeface="宋体" panose="02010600030101010101" pitchFamily="2" charset="-122"/>
                <a:cs typeface="宋体" panose="02010600030101010101" pitchFamily="2" charset="-122"/>
              </a:rPr>
              <a:t>舞台化、剧场化和作品化</a:t>
            </a:r>
            <a:r>
              <a:rPr lang="zh-CN" sz="1600" b="0">
                <a:latin typeface="宋体" panose="02010600030101010101" pitchFamily="2" charset="-122"/>
                <a:ea typeface="宋体" panose="02010600030101010101" pitchFamily="2" charset="-122"/>
                <a:cs typeface="宋体" panose="02010600030101010101" pitchFamily="2" charset="-122"/>
              </a:rPr>
              <a:t>的方向发展。</a:t>
            </a:r>
            <a:endParaRPr lang="zh-CN" sz="1600" b="0">
              <a:latin typeface="宋体" panose="02010600030101010101" pitchFamily="2" charset="-122"/>
              <a:ea typeface="宋体" panose="02010600030101010101" pitchFamily="2" charset="-122"/>
              <a:cs typeface="宋体" panose="02010600030101010101" pitchFamily="2" charset="-122"/>
            </a:endParaRPr>
          </a:p>
          <a:p>
            <a:pPr indent="28448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sym typeface="+mn-ea"/>
              </a:rPr>
              <a:t> </a:t>
            </a:r>
            <a:endParaRPr lang="en-US" altLang="zh-CN" sz="1600">
              <a:latin typeface="宋体" panose="02010600030101010101" pitchFamily="2" charset="-122"/>
              <a:ea typeface="宋体" panose="02010600030101010101" pitchFamily="2" charset="-122"/>
              <a:cs typeface="宋体" panose="02010600030101010101" pitchFamily="2" charset="-122"/>
              <a:sym typeface="+mn-ea"/>
            </a:endParaRPr>
          </a:p>
          <a:p>
            <a:pPr indent="28448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sym typeface="+mn-ea"/>
              </a:rPr>
              <a:t> </a:t>
            </a:r>
            <a:r>
              <a:rPr lang="zh-CN" sz="1600">
                <a:latin typeface="宋体" panose="02010600030101010101" pitchFamily="2" charset="-122"/>
                <a:ea typeface="宋体" panose="02010600030101010101" pitchFamily="2" charset="-122"/>
                <a:cs typeface="宋体" panose="02010600030101010101" pitchFamily="2" charset="-122"/>
                <a:sym typeface="+mn-ea"/>
              </a:rPr>
              <a:t>2006年，国标舞被列入了中国文化部（现文化和旅游部）“桃李杯”的评奖单项，国标舞艺术表演的作品开始陆续涌现。</a:t>
            </a:r>
            <a:r>
              <a:rPr lang="en-US" altLang="zh-CN" sz="1600">
                <a:latin typeface="宋体" panose="02010600030101010101" pitchFamily="2" charset="-122"/>
                <a:ea typeface="宋体" panose="02010600030101010101" pitchFamily="2" charset="-122"/>
                <a:cs typeface="宋体" panose="02010600030101010101" pitchFamily="2" charset="-122"/>
                <a:sym typeface="+mn-ea"/>
              </a:rPr>
              <a:t>       </a:t>
            </a:r>
            <a:endParaRPr lang="en-US" altLang="zh-CN" sz="1600">
              <a:latin typeface="宋体" panose="02010600030101010101" pitchFamily="2" charset="-122"/>
              <a:ea typeface="宋体" panose="02010600030101010101" pitchFamily="2" charset="-122"/>
              <a:cs typeface="宋体" panose="02010600030101010101" pitchFamily="2" charset="-122"/>
              <a:sym typeface="+mn-ea"/>
            </a:endParaRPr>
          </a:p>
          <a:p>
            <a:pPr indent="284480">
              <a:lnSpc>
                <a:spcPct val="125000"/>
              </a:lnSpc>
              <a:spcBef>
                <a:spcPts val="0"/>
              </a:spcBef>
              <a:spcAft>
                <a:spcPts val="0"/>
              </a:spcAft>
            </a:pPr>
            <a:endParaRPr lang="zh-CN" sz="1600">
              <a:latin typeface="宋体" panose="02010600030101010101" pitchFamily="2" charset="-122"/>
              <a:ea typeface="宋体" panose="02010600030101010101" pitchFamily="2" charset="-122"/>
              <a:cs typeface="宋体" panose="02010600030101010101" pitchFamily="2" charset="-122"/>
              <a:sym typeface="+mn-ea"/>
            </a:endParaRPr>
          </a:p>
          <a:p>
            <a:pPr indent="28448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sym typeface="+mn-ea"/>
              </a:rPr>
              <a:t> </a:t>
            </a:r>
            <a:r>
              <a:rPr lang="zh-CN" sz="1600">
                <a:latin typeface="宋体" panose="02010600030101010101" pitchFamily="2" charset="-122"/>
                <a:ea typeface="宋体" panose="02010600030101010101" pitchFamily="2" charset="-122"/>
                <a:cs typeface="宋体" panose="02010600030101010101" pitchFamily="2" charset="-122"/>
                <a:sym typeface="+mn-ea"/>
              </a:rPr>
              <a:t>2009年6月6日，国标舞艺术表演舞诞生了一部里程碑式的作品，即</a:t>
            </a:r>
            <a:r>
              <a:rPr lang="zh-CN" sz="16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我国第一部国</a:t>
            </a:r>
            <a:r>
              <a:rPr lang="zh-CN" sz="16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标舞剧《长恨歌》</a:t>
            </a:r>
            <a:r>
              <a:rPr lang="zh-CN" sz="160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1600" b="0">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a:p>
            <a:pPr indent="284480"/>
            <a:endParaRPr lang="zh-CN" altLang="en-US" sz="1800" b="0">
              <a:ea typeface="宋体" panose="02010600030101010101" pitchFamily="2" charset="-122"/>
            </a:endParaRPr>
          </a:p>
          <a:p>
            <a:pPr indent="284480"/>
            <a:endParaRPr lang="zh-CN" altLang="en-US" sz="1800" b="0">
              <a:ea typeface="宋体" panose="02010600030101010101" pitchFamily="2" charset="-122"/>
            </a:endParaRPr>
          </a:p>
        </p:txBody>
      </p:sp>
      <p:pic>
        <p:nvPicPr>
          <p:cNvPr id="119" name="图片 118"/>
          <p:cNvPicPr/>
          <p:nvPr/>
        </p:nvPicPr>
        <p:blipFill>
          <a:blip r:embed="rId1"/>
          <a:stretch>
            <a:fillRect/>
          </a:stretch>
        </p:blipFill>
        <p:spPr>
          <a:xfrm>
            <a:off x="5455285" y="2751455"/>
            <a:ext cx="3279775" cy="2144395"/>
          </a:xfrm>
          <a:prstGeom prst="rect">
            <a:avLst/>
          </a:prstGeom>
          <a:noFill/>
          <a:ln w="9525">
            <a:noFill/>
          </a:ln>
        </p:spPr>
      </p:pic>
      <p:grpSp>
        <p:nvGrpSpPr>
          <p:cNvPr id="5" name="组合 4"/>
          <p:cNvGrpSpPr/>
          <p:nvPr/>
        </p:nvGrpSpPr>
        <p:grpSpPr>
          <a:xfrm>
            <a:off x="5455285" y="476885"/>
            <a:ext cx="3279775" cy="2169795"/>
            <a:chOff x="8591" y="751"/>
            <a:chExt cx="5165" cy="3417"/>
          </a:xfrm>
        </p:grpSpPr>
        <p:pic>
          <p:nvPicPr>
            <p:cNvPr id="120" name="图片 119"/>
            <p:cNvPicPr/>
            <p:nvPr/>
          </p:nvPicPr>
          <p:blipFill>
            <a:blip r:embed="rId2"/>
            <a:stretch>
              <a:fillRect/>
            </a:stretch>
          </p:blipFill>
          <p:spPr>
            <a:xfrm>
              <a:off x="8591" y="751"/>
              <a:ext cx="5165" cy="3417"/>
            </a:xfrm>
            <a:prstGeom prst="rect">
              <a:avLst/>
            </a:prstGeom>
            <a:noFill/>
            <a:ln w="9525">
              <a:noFill/>
            </a:ln>
          </p:spPr>
        </p:pic>
        <p:sp>
          <p:nvSpPr>
            <p:cNvPr id="3" name="文本框 2"/>
            <p:cNvSpPr txBox="1"/>
            <p:nvPr/>
          </p:nvSpPr>
          <p:spPr>
            <a:xfrm>
              <a:off x="8777" y="751"/>
              <a:ext cx="4609" cy="57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r>
                <a:rPr lang="zh-CN" sz="1400" b="1">
                  <a:solidFill>
                    <a:schemeClr val="bg1"/>
                  </a:solidFill>
                  <a:ea typeface="宋体" panose="02010600030101010101" pitchFamily="2" charset="-122"/>
                  <a:sym typeface="+mn-ea"/>
                </a:rPr>
                <a:t>国标舞剧《长恨歌》剧照</a:t>
              </a:r>
              <a:endParaRPr lang="zh-CN" altLang="en-US" sz="1400" b="1">
                <a:solidFill>
                  <a:schemeClr val="bg1"/>
                </a:solidFill>
                <a:ea typeface="宋体" panose="02010600030101010101" pitchFamily="2"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00">
                                            <p:txEl>
                                              <p:pRg st="0" end="0"/>
                                            </p:txEl>
                                          </p:spTgt>
                                        </p:tgtEl>
                                        <p:attrNameLst>
                                          <p:attrName>style.visibility</p:attrName>
                                        </p:attrNameLst>
                                      </p:cBhvr>
                                      <p:to>
                                        <p:strVal val="visible"/>
                                      </p:to>
                                    </p:set>
                                    <p:animEffect transition="in" filter="fade">
                                      <p:cBhvr>
                                        <p:cTn id="13" dur="1000"/>
                                        <p:tgtEl>
                                          <p:spTgt spid="100">
                                            <p:txEl>
                                              <p:pRg st="0" end="0"/>
                                            </p:txEl>
                                          </p:spTgt>
                                        </p:tgtEl>
                                      </p:cBhvr>
                                    </p:animEffect>
                                    <p:anim calcmode="lin" valueType="num">
                                      <p:cBhvr>
                                        <p:cTn id="14" dur="1000" fill="hold"/>
                                        <p:tgtEl>
                                          <p:spTgt spid="100">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10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00">
                                            <p:txEl>
                                              <p:pRg st="2" end="2"/>
                                            </p:txEl>
                                          </p:spTgt>
                                        </p:tgtEl>
                                        <p:attrNameLst>
                                          <p:attrName>style.visibility</p:attrName>
                                        </p:attrNameLst>
                                      </p:cBhvr>
                                      <p:to>
                                        <p:strVal val="visible"/>
                                      </p:to>
                                    </p:set>
                                    <p:animEffect transition="in" filter="fade">
                                      <p:cBhvr>
                                        <p:cTn id="20" dur="1000"/>
                                        <p:tgtEl>
                                          <p:spTgt spid="100">
                                            <p:txEl>
                                              <p:pRg st="2" end="2"/>
                                            </p:txEl>
                                          </p:spTgt>
                                        </p:tgtEl>
                                      </p:cBhvr>
                                    </p:animEffect>
                                    <p:anim calcmode="lin" valueType="num">
                                      <p:cBhvr>
                                        <p:cTn id="21" dur="1000" fill="hold"/>
                                        <p:tgtEl>
                                          <p:spTgt spid="100">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10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00">
                                            <p:txEl>
                                              <p:pRg st="4" end="4"/>
                                            </p:txEl>
                                          </p:spTgt>
                                        </p:tgtEl>
                                        <p:attrNameLst>
                                          <p:attrName>style.visibility</p:attrName>
                                        </p:attrNameLst>
                                      </p:cBhvr>
                                      <p:to>
                                        <p:strVal val="visible"/>
                                      </p:to>
                                    </p:set>
                                    <p:animEffect transition="in" filter="fade">
                                      <p:cBhvr>
                                        <p:cTn id="27" dur="1000"/>
                                        <p:tgtEl>
                                          <p:spTgt spid="100">
                                            <p:txEl>
                                              <p:pRg st="4" end="4"/>
                                            </p:txEl>
                                          </p:spTgt>
                                        </p:tgtEl>
                                      </p:cBhvr>
                                    </p:animEffect>
                                    <p:anim calcmode="lin" valueType="num">
                                      <p:cBhvr>
                                        <p:cTn id="28" dur="1000" fill="hold"/>
                                        <p:tgtEl>
                                          <p:spTgt spid="100">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0">
                                            <p:txEl>
                                              <p:pRg st="4" end="4"/>
                                            </p:txEl>
                                          </p:spTgt>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9" presetClass="entr" presetSubtype="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dissolve">
                                      <p:cBhvr>
                                        <p:cTn id="33" dur="500"/>
                                        <p:tgtEl>
                                          <p:spTgt spid="5"/>
                                        </p:tgtEl>
                                      </p:cBhvr>
                                    </p:animEffect>
                                  </p:childTnLst>
                                </p:cTn>
                              </p:par>
                            </p:childTnLst>
                          </p:cTn>
                        </p:par>
                        <p:par>
                          <p:cTn id="34" fill="hold">
                            <p:stCondLst>
                              <p:cond delay="1500"/>
                            </p:stCondLst>
                            <p:childTnLst>
                              <p:par>
                                <p:cTn id="35" presetID="9" presetClass="entr" presetSubtype="0" fill="hold" nodeType="afterEffect">
                                  <p:stCondLst>
                                    <p:cond delay="0"/>
                                  </p:stCondLst>
                                  <p:childTnLst>
                                    <p:set>
                                      <p:cBhvr>
                                        <p:cTn id="36" dur="1" fill="hold">
                                          <p:stCondLst>
                                            <p:cond delay="0"/>
                                          </p:stCondLst>
                                        </p:cTn>
                                        <p:tgtEl>
                                          <p:spTgt spid="119"/>
                                        </p:tgtEl>
                                        <p:attrNameLst>
                                          <p:attrName>style.visibility</p:attrName>
                                        </p:attrNameLst>
                                      </p:cBhvr>
                                      <p:to>
                                        <p:strVal val="visible"/>
                                      </p:to>
                                    </p:set>
                                    <p:animEffect transition="in" filter="dissolve">
                                      <p:cBhvr>
                                        <p:cTn id="3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635"/>
            <a:ext cx="9265920" cy="5212080"/>
          </a:xfrm>
          <a:prstGeom prst="rect">
            <a:avLst/>
          </a:prstGeom>
        </p:spPr>
      </p:pic>
      <p:pic>
        <p:nvPicPr>
          <p:cNvPr id="11" name="图片 10"/>
          <p:cNvPicPr>
            <a:picLocks noChangeAspect="1"/>
          </p:cNvPicPr>
          <p:nvPr/>
        </p:nvPicPr>
        <p:blipFill rotWithShape="1">
          <a:blip r:embed="rId3" cstate="screen"/>
          <a:srcRect/>
          <a:stretch>
            <a:fillRect/>
          </a:stretch>
        </p:blipFill>
        <p:spPr>
          <a:xfrm>
            <a:off x="6241085" y="3021750"/>
            <a:ext cx="2886235" cy="2121750"/>
          </a:xfrm>
          <a:prstGeom prst="rect">
            <a:avLst/>
          </a:prstGeom>
        </p:spPr>
      </p:pic>
      <p:sp>
        <p:nvSpPr>
          <p:cNvPr id="2" name="文本框 1"/>
          <p:cNvSpPr txBox="1"/>
          <p:nvPr/>
        </p:nvSpPr>
        <p:spPr>
          <a:xfrm>
            <a:off x="609402" y="296979"/>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sp>
        <p:nvSpPr>
          <p:cNvPr id="20" name="MH_Title"/>
          <p:cNvSpPr/>
          <p:nvPr>
            <p:custDataLst>
              <p:tags r:id="rId4"/>
            </p:custDataLst>
          </p:nvPr>
        </p:nvSpPr>
        <p:spPr>
          <a:xfrm>
            <a:off x="2453640" y="2089150"/>
            <a:ext cx="4476115" cy="566420"/>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fontScale="90000"/>
          </a:bodyPr>
          <a:lstStyle/>
          <a:p>
            <a:pPr algn="ctr">
              <a:lnSpc>
                <a:spcPct val="120000"/>
              </a:lnSpc>
              <a:defRPr/>
            </a:pPr>
            <a:r>
              <a:rPr lang="en-US" altLang="zh-CN" sz="2100" b="1" dirty="0">
                <a:solidFill>
                  <a:srgbClr val="FFFFFF"/>
                </a:solidFill>
                <a:cs typeface="+mn-ea"/>
                <a:sym typeface="+mn-lt"/>
              </a:rPr>
              <a:t>  赛场竞技型国际标准舞的评分要素</a:t>
            </a:r>
            <a:endParaRPr lang="zh-CN" altLang="en-US" sz="2100" b="1" dirty="0">
              <a:solidFill>
                <a:srgbClr val="FFFFFF"/>
              </a:solidFill>
              <a:cs typeface="+mn-ea"/>
              <a:sym typeface="+mn-lt"/>
            </a:endParaRPr>
          </a:p>
        </p:txBody>
      </p:sp>
      <p:sp>
        <p:nvSpPr>
          <p:cNvPr id="25" name="MH_Number"/>
          <p:cNvSpPr/>
          <p:nvPr>
            <p:custDataLst>
              <p:tags r:id="rId5"/>
            </p:custDataLst>
          </p:nvPr>
        </p:nvSpPr>
        <p:spPr>
          <a:xfrm>
            <a:off x="1873250" y="1915160"/>
            <a:ext cx="580390" cy="740410"/>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dirty="0" smtClean="0">
                <a:solidFill>
                  <a:srgbClr val="FFFFFF"/>
                </a:solidFill>
                <a:cs typeface="+mn-ea"/>
                <a:sym typeface="+mn-lt"/>
              </a:rPr>
              <a:t>3</a:t>
            </a:r>
            <a:endParaRPr lang="zh-CN" altLang="en-US" sz="3600" b="1"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bldLvl="0" animBg="1"/>
      <p:bldP spid="25"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560705" y="391795"/>
            <a:ext cx="8010525" cy="1476375"/>
          </a:xfrm>
          <a:prstGeom prst="rect">
            <a:avLst/>
          </a:prstGeom>
          <a:noFill/>
          <a:ln w="9525">
            <a:noFill/>
          </a:ln>
        </p:spPr>
        <p:txBody>
          <a:bodyPr wrap="square">
            <a:spAutoFit/>
          </a:bodyPr>
          <a:p>
            <a:pPr indent="0">
              <a:lnSpc>
                <a:spcPct val="125000"/>
              </a:lnSpc>
              <a:spcBef>
                <a:spcPts val="0"/>
              </a:spcBef>
              <a:spcAft>
                <a:spcPts val="0"/>
              </a:spcAft>
            </a:pPr>
            <a:r>
              <a:rPr lang="en-US" altLang="zh-CN" sz="1800">
                <a:ea typeface="宋体" panose="02010600030101010101" pitchFamily="2" charset="-122"/>
                <a:sym typeface="+mn-ea"/>
              </a:rPr>
              <a:t>      </a:t>
            </a:r>
            <a:r>
              <a:rPr lang="en-US" altLang="zh-CN" sz="1800">
                <a:latin typeface="宋体" panose="02010600030101010101" pitchFamily="2" charset="-122"/>
                <a:ea typeface="宋体" panose="02010600030101010101" pitchFamily="2" charset="-122"/>
                <a:cs typeface="宋体" panose="02010600030101010101" pitchFamily="2" charset="-122"/>
                <a:sym typeface="+mn-ea"/>
              </a:rPr>
              <a:t>评分规则指的是在国标舞的竞技比赛中，评审或裁判员给选手打分的依据，总体来说，竞技型国标舞有四大评分规则，共计24个小项。</a:t>
            </a:r>
            <a:endParaRPr lang="zh-CN" altLang="en-US" sz="1800" b="0">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800" b="0">
                <a:latin typeface="宋体" panose="02010600030101010101" pitchFamily="2" charset="-122"/>
                <a:ea typeface="宋体" panose="02010600030101010101" pitchFamily="2" charset="-122"/>
                <a:cs typeface="宋体" panose="02010600030101010101" pitchFamily="2" charset="-122"/>
              </a:rPr>
              <a:t>    </a:t>
            </a:r>
            <a:r>
              <a:rPr lang="zh-CN" sz="1800" b="0">
                <a:latin typeface="宋体" panose="02010600030101010101" pitchFamily="2" charset="-122"/>
                <a:ea typeface="宋体" panose="02010600030101010101" pitchFamily="2" charset="-122"/>
                <a:cs typeface="宋体" panose="02010600030101010101" pitchFamily="2" charset="-122"/>
              </a:rPr>
              <a:t>竞技型国标舞有四大评分规则，分别为</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技术质量、音乐诠释、配合技能、编舞与展现</a:t>
            </a:r>
            <a:r>
              <a:rPr lang="zh-CN" sz="1800" b="0">
                <a:latin typeface="宋体" panose="02010600030101010101" pitchFamily="2" charset="-122"/>
                <a:ea typeface="宋体" panose="02010600030101010101" pitchFamily="2" charset="-122"/>
                <a:cs typeface="宋体" panose="02010600030101010101" pitchFamily="2" charset="-122"/>
              </a:rPr>
              <a:t>。具体</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评分要素</a:t>
            </a:r>
            <a:r>
              <a:rPr lang="zh-CN" sz="1800" b="0">
                <a:latin typeface="宋体" panose="02010600030101010101" pitchFamily="2" charset="-122"/>
                <a:ea typeface="宋体" panose="02010600030101010101" pitchFamily="2" charset="-122"/>
                <a:cs typeface="宋体" panose="02010600030101010101" pitchFamily="2" charset="-122"/>
              </a:rPr>
              <a:t>如下。</a:t>
            </a:r>
            <a:endParaRPr lang="zh-CN" altLang="en-US" sz="1800" b="0">
              <a:latin typeface="宋体" panose="02010600030101010101" pitchFamily="2" charset="-122"/>
              <a:ea typeface="宋体" panose="02010600030101010101" pitchFamily="2" charset="-122"/>
              <a:cs typeface="宋体" panose="02010600030101010101" pitchFamily="2" charset="-122"/>
            </a:endParaRPr>
          </a:p>
        </p:txBody>
      </p:sp>
      <p:sp>
        <p:nvSpPr>
          <p:cNvPr id="2" name="文本框 1"/>
          <p:cNvSpPr txBox="1"/>
          <p:nvPr/>
        </p:nvSpPr>
        <p:spPr>
          <a:xfrm>
            <a:off x="560705" y="2042795"/>
            <a:ext cx="5080000" cy="398780"/>
          </a:xfrm>
          <a:prstGeom prst="rect">
            <a:avLst/>
          </a:prstGeom>
          <a:noFill/>
          <a:ln w="9525">
            <a:noFill/>
          </a:ln>
        </p:spPr>
        <p:txBody>
          <a:bodyPr>
            <a:spAutoFit/>
          </a:bodyPr>
          <a:p>
            <a:pPr indent="0"/>
            <a:r>
              <a:rPr lang="zh-CN" sz="2000" b="1">
                <a:latin typeface="黑体" panose="02010609060101010101" charset="-122"/>
                <a:ea typeface="黑体" panose="02010609060101010101" charset="-122"/>
                <a:cs typeface="黑体" panose="02010609060101010101" charset="-122"/>
              </a:rPr>
              <a:t>一、技术质量</a:t>
            </a:r>
            <a:r>
              <a:rPr lang="en-US" sz="2000" b="1">
                <a:latin typeface="黑体" panose="02010609060101010101" charset="-122"/>
                <a:ea typeface="黑体" panose="02010609060101010101" charset="-122"/>
                <a:cs typeface="黑体" panose="02010609060101010101" charset="-122"/>
              </a:rPr>
              <a:t> </a:t>
            </a:r>
            <a:r>
              <a:rPr lang="zh-CN" sz="2000" b="1">
                <a:latin typeface="黑体" panose="02010609060101010101" charset="-122"/>
                <a:ea typeface="黑体" panose="02010609060101010101" charset="-122"/>
                <a:cs typeface="黑体" panose="02010609060101010101" charset="-122"/>
              </a:rPr>
              <a:t>TQ（Technique Quality）</a:t>
            </a:r>
            <a:endParaRPr lang="zh-CN" altLang="en-US" sz="2000" b="1">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1"/>
            </p:custDataLst>
          </p:nvPr>
        </p:nvGraphicFramePr>
        <p:xfrm>
          <a:off x="911225" y="2616200"/>
          <a:ext cx="7391400" cy="1451610"/>
        </p:xfrm>
        <a:graphic>
          <a:graphicData uri="http://schemas.openxmlformats.org/drawingml/2006/table">
            <a:tbl>
              <a:tblPr/>
              <a:tblGrid>
                <a:gridCol w="1230630"/>
                <a:gridCol w="1231265"/>
                <a:gridCol w="1232535"/>
                <a:gridCol w="1231900"/>
                <a:gridCol w="1233170"/>
                <a:gridCol w="1231900"/>
              </a:tblGrid>
              <a:tr h="704215">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姿势</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握持</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中心</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平衡</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足部技巧</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身体动作</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r>
              <a:tr h="747395">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驱动动作</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预备动作</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升降</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摆荡</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轴转/轴转动作/连续旋转</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技巧性动作</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616585" y="511810"/>
            <a:ext cx="5080000" cy="398780"/>
          </a:xfrm>
          <a:prstGeom prst="rect">
            <a:avLst/>
          </a:prstGeom>
          <a:noFill/>
          <a:ln w="9525">
            <a:noFill/>
          </a:ln>
        </p:spPr>
        <p:txBody>
          <a:bodyPr>
            <a:spAutoFit/>
          </a:bodyPr>
          <a:p>
            <a:pPr indent="0"/>
            <a:r>
              <a:rPr lang="zh-CN" sz="2000" b="1">
                <a:latin typeface="黑体" panose="02010609060101010101" charset="-122"/>
                <a:ea typeface="黑体" panose="02010609060101010101" charset="-122"/>
                <a:cs typeface="黑体" panose="02010609060101010101" charset="-122"/>
              </a:rPr>
              <a:t>二、音乐诠释</a:t>
            </a:r>
            <a:r>
              <a:rPr lang="en-US" sz="2000" b="1">
                <a:latin typeface="黑体" panose="02010609060101010101" charset="-122"/>
                <a:ea typeface="黑体" panose="02010609060101010101" charset="-122"/>
                <a:cs typeface="黑体" panose="02010609060101010101" charset="-122"/>
              </a:rPr>
              <a:t> MM(The movement to music)</a:t>
            </a:r>
            <a:endParaRPr lang="en-US" altLang="en-US" sz="2000" b="1">
              <a:latin typeface="黑体" panose="02010609060101010101" charset="-122"/>
              <a:ea typeface="黑体" panose="02010609060101010101" charset="-122"/>
              <a:cs typeface="黑体" panose="02010609060101010101" charset="-122"/>
            </a:endParaRPr>
          </a:p>
        </p:txBody>
      </p:sp>
      <p:graphicFrame>
        <p:nvGraphicFramePr>
          <p:cNvPr id="2" name="表格 1"/>
          <p:cNvGraphicFramePr/>
          <p:nvPr>
            <p:custDataLst>
              <p:tags r:id="rId1"/>
            </p:custDataLst>
          </p:nvPr>
        </p:nvGraphicFramePr>
        <p:xfrm>
          <a:off x="1278255" y="974725"/>
          <a:ext cx="6588125" cy="529590"/>
        </p:xfrm>
        <a:graphic>
          <a:graphicData uri="http://schemas.openxmlformats.org/drawingml/2006/table">
            <a:tbl>
              <a:tblPr/>
              <a:tblGrid>
                <a:gridCol w="2195195"/>
                <a:gridCol w="2206625"/>
                <a:gridCol w="2186305"/>
              </a:tblGrid>
              <a:tr h="529590">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时值/拖拽节奏</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节奏</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音乐结构</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r>
            </a:tbl>
          </a:graphicData>
        </a:graphic>
      </p:graphicFrame>
      <p:sp>
        <p:nvSpPr>
          <p:cNvPr id="3" name="文本框 2"/>
          <p:cNvSpPr txBox="1"/>
          <p:nvPr/>
        </p:nvSpPr>
        <p:spPr>
          <a:xfrm>
            <a:off x="616585" y="1568450"/>
            <a:ext cx="5639435" cy="399415"/>
          </a:xfrm>
          <a:prstGeom prst="rect">
            <a:avLst/>
          </a:prstGeom>
          <a:noFill/>
          <a:ln w="9525">
            <a:noFill/>
          </a:ln>
        </p:spPr>
        <p:txBody>
          <a:bodyPr wrap="square">
            <a:noAutofit/>
          </a:bodyPr>
          <a:p>
            <a:pPr indent="0"/>
            <a:r>
              <a:rPr lang="zh-CN" sz="2000" b="1">
                <a:latin typeface="黑体" panose="02010609060101010101" charset="-122"/>
                <a:ea typeface="黑体" panose="02010609060101010101" charset="-122"/>
                <a:cs typeface="黑体" panose="02010609060101010101" charset="-122"/>
              </a:rPr>
              <a:t>三、配合技能</a:t>
            </a:r>
            <a:r>
              <a:rPr lang="en-US" sz="2000" b="1">
                <a:latin typeface="黑体" panose="02010609060101010101" charset="-122"/>
                <a:ea typeface="黑体" panose="02010609060101010101" charset="-122"/>
                <a:cs typeface="黑体" panose="02010609060101010101" charset="-122"/>
              </a:rPr>
              <a:t> </a:t>
            </a:r>
            <a:r>
              <a:rPr lang="zh-CN" sz="2000" b="1">
                <a:latin typeface="黑体" panose="02010609060101010101" charset="-122"/>
                <a:ea typeface="黑体" panose="02010609060101010101" charset="-122"/>
                <a:cs typeface="黑体" panose="02010609060101010101" charset="-122"/>
              </a:rPr>
              <a:t>（Partner Skill）</a:t>
            </a:r>
            <a:endParaRPr lang="zh-CN" altLang="en-US" sz="2000" b="1">
              <a:latin typeface="黑体" panose="02010609060101010101" charset="-122"/>
              <a:ea typeface="黑体" panose="02010609060101010101" charset="-122"/>
              <a:cs typeface="黑体" panose="02010609060101010101" charset="-122"/>
            </a:endParaRPr>
          </a:p>
        </p:txBody>
      </p:sp>
      <p:graphicFrame>
        <p:nvGraphicFramePr>
          <p:cNvPr id="4" name="表格 3"/>
          <p:cNvGraphicFramePr/>
          <p:nvPr/>
        </p:nvGraphicFramePr>
        <p:xfrm>
          <a:off x="1278255" y="2168525"/>
          <a:ext cx="6588125" cy="592455"/>
        </p:xfrm>
        <a:graphic>
          <a:graphicData uri="http://schemas.openxmlformats.org/drawingml/2006/table">
            <a:tbl>
              <a:tblPr/>
              <a:tblGrid>
                <a:gridCol w="1645920"/>
                <a:gridCol w="1647190"/>
                <a:gridCol w="1645920"/>
                <a:gridCol w="1649095"/>
              </a:tblGrid>
              <a:tr h="592455">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身体的交流</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反平衡/平衡/握持/下降</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时间与空间</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一致性</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r>
            </a:tbl>
          </a:graphicData>
        </a:graphic>
      </p:graphicFrame>
      <p:sp>
        <p:nvSpPr>
          <p:cNvPr id="5" name="文本框 4"/>
          <p:cNvSpPr txBox="1"/>
          <p:nvPr/>
        </p:nvSpPr>
        <p:spPr>
          <a:xfrm>
            <a:off x="616585" y="2961640"/>
            <a:ext cx="6497955" cy="346075"/>
          </a:xfrm>
          <a:prstGeom prst="rect">
            <a:avLst/>
          </a:prstGeom>
          <a:noFill/>
          <a:ln w="9525">
            <a:noFill/>
          </a:ln>
        </p:spPr>
        <p:txBody>
          <a:bodyPr>
            <a:noAutofit/>
          </a:bodyPr>
          <a:p>
            <a:pPr indent="0"/>
            <a:r>
              <a:rPr lang="zh-CN" sz="2000" b="1">
                <a:latin typeface="黑体" panose="02010609060101010101" charset="-122"/>
                <a:ea typeface="黑体" panose="02010609060101010101" charset="-122"/>
                <a:cs typeface="黑体" panose="02010609060101010101" charset="-122"/>
              </a:rPr>
              <a:t>四、编舞与展现（</a:t>
            </a:r>
            <a:r>
              <a:rPr lang="zh-CN" sz="2000" b="1">
                <a:ea typeface="宋体" panose="02010600030101010101" pitchFamily="2" charset="-122"/>
              </a:rPr>
              <a:t>Choreography &amp; Presentation）</a:t>
            </a:r>
            <a:endParaRPr lang="zh-CN" altLang="en-US" sz="2000" b="1">
              <a:ea typeface="宋体" panose="02010600030101010101" pitchFamily="2" charset="-122"/>
            </a:endParaRPr>
          </a:p>
        </p:txBody>
      </p:sp>
      <p:graphicFrame>
        <p:nvGraphicFramePr>
          <p:cNvPr id="6" name="表格 5"/>
          <p:cNvGraphicFramePr/>
          <p:nvPr/>
        </p:nvGraphicFramePr>
        <p:xfrm>
          <a:off x="1278255" y="3650615"/>
          <a:ext cx="6588760" cy="674370"/>
        </p:xfrm>
        <a:graphic>
          <a:graphicData uri="http://schemas.openxmlformats.org/drawingml/2006/table">
            <a:tbl>
              <a:tblPr/>
              <a:tblGrid>
                <a:gridCol w="1316990"/>
                <a:gridCol w="1316355"/>
                <a:gridCol w="1318260"/>
                <a:gridCol w="1318260"/>
                <a:gridCol w="1318895"/>
              </a:tblGrid>
              <a:tr h="674370">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非语言交流</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定位与场地</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风格成绩</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能量运用</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c>
                  <a:txBody>
                    <a:bodyPr/>
                    <a:p>
                      <a:pPr indent="0" algn="ctr">
                        <a:buNone/>
                      </a:pPr>
                      <a:r>
                        <a:rPr lang="en-US" sz="1400" b="1">
                          <a:latin typeface="宋体" panose="02010600030101010101" pitchFamily="2" charset="-122"/>
                          <a:ea typeface="宋体" panose="02010600030101010101" pitchFamily="2" charset="-122"/>
                          <a:cs typeface="宋体" panose="02010600030101010101" pitchFamily="2" charset="-122"/>
                        </a:rPr>
                        <a:t> 气氛</a:t>
                      </a:r>
                      <a:endParaRPr lang="en-US" altLang="en-US" sz="14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1">
                        <a:lumMod val="40000"/>
                        <a:lumOff val="60000"/>
                      </a:schemeClr>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srcRect/>
          <a:stretch>
            <a:fillRect/>
          </a:stretch>
        </p:blipFill>
        <p:spPr>
          <a:xfrm>
            <a:off x="6241085" y="3021750"/>
            <a:ext cx="2886235" cy="2121750"/>
          </a:xfrm>
          <a:prstGeom prst="rect">
            <a:avLst/>
          </a:prstGeom>
        </p:spPr>
      </p:pic>
      <p:sp>
        <p:nvSpPr>
          <p:cNvPr id="2" name="文本框 1"/>
          <p:cNvSpPr txBox="1"/>
          <p:nvPr/>
        </p:nvSpPr>
        <p:spPr>
          <a:xfrm>
            <a:off x="609402" y="296979"/>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sp>
        <p:nvSpPr>
          <p:cNvPr id="20" name="MH_Title"/>
          <p:cNvSpPr/>
          <p:nvPr>
            <p:custDataLst>
              <p:tags r:id="rId4"/>
            </p:custDataLst>
          </p:nvPr>
        </p:nvSpPr>
        <p:spPr>
          <a:xfrm>
            <a:off x="2431415" y="2263140"/>
            <a:ext cx="3938270" cy="498475"/>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en-US" altLang="zh-CN" sz="2100" b="1" dirty="0">
                <a:solidFill>
                  <a:srgbClr val="FFFFFF"/>
                </a:solidFill>
                <a:cs typeface="+mn-ea"/>
                <a:sym typeface="+mn-lt"/>
              </a:rPr>
              <a:t>   </a:t>
            </a:r>
            <a:r>
              <a:rPr lang="zh-CN" altLang="en-US" sz="2100" b="1" dirty="0">
                <a:solidFill>
                  <a:srgbClr val="FFFFFF"/>
                </a:solidFill>
                <a:cs typeface="+mn-ea"/>
                <a:sym typeface="+mn-lt"/>
              </a:rPr>
              <a:t>国际标准舞作品鉴赏</a:t>
            </a:r>
            <a:endParaRPr lang="zh-CN" altLang="en-US" sz="2100" b="1" dirty="0">
              <a:solidFill>
                <a:srgbClr val="FFFFFF"/>
              </a:solidFill>
              <a:cs typeface="+mn-ea"/>
              <a:sym typeface="+mn-lt"/>
            </a:endParaRPr>
          </a:p>
        </p:txBody>
      </p:sp>
      <p:sp>
        <p:nvSpPr>
          <p:cNvPr id="25" name="MH_Number"/>
          <p:cNvSpPr/>
          <p:nvPr>
            <p:custDataLst>
              <p:tags r:id="rId5"/>
            </p:custDataLst>
          </p:nvPr>
        </p:nvSpPr>
        <p:spPr>
          <a:xfrm>
            <a:off x="1851117" y="2088272"/>
            <a:ext cx="580291" cy="673426"/>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dirty="0">
                <a:solidFill>
                  <a:srgbClr val="FFFFFF"/>
                </a:solidFill>
                <a:cs typeface="+mn-ea"/>
                <a:sym typeface="+mn-lt"/>
              </a:rPr>
              <a:t>4</a:t>
            </a:r>
            <a:endParaRPr lang="en-US" altLang="zh-CN" sz="3600" b="1"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bldLvl="0" animBg="1"/>
      <p:bldP spid="25"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123565" y="851535"/>
            <a:ext cx="5080000" cy="460375"/>
          </a:xfrm>
          <a:prstGeom prst="rect">
            <a:avLst/>
          </a:prstGeom>
          <a:noFill/>
          <a:ln w="9525">
            <a:noFill/>
          </a:ln>
        </p:spPr>
        <p:txBody>
          <a:bodyPr>
            <a:spAutoFit/>
          </a:bodyPr>
          <a:p>
            <a:pPr indent="0" algn="ctr"/>
            <a:r>
              <a:rPr lang="zh-CN" sz="2400" b="1">
                <a:solidFill>
                  <a:schemeClr val="tx1"/>
                </a:solidFill>
                <a:ea typeface="宋体" panose="02010600030101010101" pitchFamily="2" charset="-122"/>
              </a:rPr>
              <a:t>《别》</a:t>
            </a:r>
            <a:endParaRPr lang="zh-CN" altLang="en-US" sz="2400" b="1">
              <a:solidFill>
                <a:schemeClr val="tx1"/>
              </a:solidFill>
              <a:ea typeface="宋体" panose="02010600030101010101" pitchFamily="2" charset="-122"/>
            </a:endParaRPr>
          </a:p>
        </p:txBody>
      </p:sp>
      <p:pic>
        <p:nvPicPr>
          <p:cNvPr id="24" name="图片 2" descr="IMG_256"/>
          <p:cNvPicPr>
            <a:picLocks noChangeAspect="1"/>
          </p:cNvPicPr>
          <p:nvPr/>
        </p:nvPicPr>
        <p:blipFill>
          <a:blip r:embed="rId1"/>
          <a:stretch>
            <a:fillRect/>
          </a:stretch>
        </p:blipFill>
        <p:spPr>
          <a:xfrm>
            <a:off x="200978" y="303213"/>
            <a:ext cx="3025775" cy="2091055"/>
          </a:xfrm>
          <a:prstGeom prst="rect">
            <a:avLst/>
          </a:prstGeom>
          <a:noFill/>
          <a:ln w="9525">
            <a:noFill/>
          </a:ln>
        </p:spPr>
      </p:pic>
      <p:sp>
        <p:nvSpPr>
          <p:cNvPr id="100" name="文本框 99"/>
          <p:cNvSpPr txBox="1"/>
          <p:nvPr/>
        </p:nvSpPr>
        <p:spPr>
          <a:xfrm>
            <a:off x="3288030" y="1732280"/>
            <a:ext cx="5291455" cy="2512060"/>
          </a:xfrm>
          <a:prstGeom prst="rect">
            <a:avLst/>
          </a:prstGeom>
          <a:noFill/>
          <a:ln w="9525">
            <a:noFill/>
          </a:ln>
        </p:spPr>
        <p:txBody>
          <a:bodyPr>
            <a:noAutofit/>
          </a:bodyPr>
          <a:p>
            <a:pPr indent="0">
              <a:lnSpc>
                <a:spcPct val="125000"/>
              </a:lnSpc>
              <a:spcBef>
                <a:spcPts val="0"/>
              </a:spcBef>
              <a:spcAft>
                <a:spcPts val="0"/>
              </a:spcAft>
            </a:pPr>
            <a:r>
              <a:rPr lang="zh-CN" sz="1800" b="1">
                <a:solidFill>
                  <a:schemeClr val="tx1"/>
                </a:solidFill>
                <a:ea typeface="宋体" panose="02010600030101010101" pitchFamily="2" charset="-122"/>
              </a:rPr>
              <a:t>一、基本信息</a:t>
            </a:r>
            <a:br>
              <a:rPr lang="zh-CN" sz="1800" b="1">
                <a:solidFill>
                  <a:schemeClr val="tx1"/>
                </a:solidFill>
                <a:ea typeface="宋体" panose="02010600030101010101" pitchFamily="2" charset="-122"/>
              </a:rPr>
            </a:br>
            <a:r>
              <a:rPr lang="zh-CN" sz="1800" b="1">
                <a:solidFill>
                  <a:schemeClr val="tx1"/>
                </a:solidFill>
                <a:ea typeface="宋体" panose="02010600030101010101" pitchFamily="2" charset="-122"/>
              </a:rPr>
              <a:t> </a:t>
            </a:r>
            <a:r>
              <a:rPr lang="en-US" altLang="zh-CN" sz="1800" b="1">
                <a:solidFill>
                  <a:schemeClr val="tx1"/>
                </a:solidFill>
                <a:ea typeface="宋体" panose="02010600030101010101" pitchFamily="2" charset="-122"/>
              </a:rPr>
              <a:t>  </a:t>
            </a:r>
            <a:r>
              <a:rPr lang="zh-CN" sz="18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1. 首演时间：2005年</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   2. 编    导：成兵、瞿腊佳   3. 舞蹈演员：成兵、瞿腊佳</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   4. 音    乐：电影《阮玲玉》主题曲《葬心》</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   5. 获奖情况：第三届CCTV舞蹈大赛国标舞金奖</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p:tgtEl>
                                          <p:spTgt spid="24"/>
                                        </p:tgtEl>
                                        <p:attrNameLst>
                                          <p:attrName>ppt_y</p:attrName>
                                        </p:attrNameLst>
                                      </p:cBhvr>
                                      <p:tavLst>
                                        <p:tav tm="0">
                                          <p:val>
                                            <p:strVal val="#ppt_y-#ppt_h*1.125000"/>
                                          </p:val>
                                        </p:tav>
                                        <p:tav tm="100000">
                                          <p:val>
                                            <p:strVal val="#ppt_y"/>
                                          </p:val>
                                        </p:tav>
                                      </p:tavLst>
                                    </p:anim>
                                    <p:animEffect transition="in" filter="wipe(down)">
                                      <p:cBhvr>
                                        <p:cTn id="14" dur="500"/>
                                        <p:tgtEl>
                                          <p:spTgt spid="24"/>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00"/>
                                        </p:tgtEl>
                                        <p:attrNameLst>
                                          <p:attrName>style.visibility</p:attrName>
                                        </p:attrNameLst>
                                      </p:cBhvr>
                                      <p:to>
                                        <p:strVal val="visible"/>
                                      </p:to>
                                    </p:set>
                                    <p:animEffect transition="in" filter="fade">
                                      <p:cBhvr>
                                        <p:cTn id="18" dur="1000"/>
                                        <p:tgtEl>
                                          <p:spTgt spid="100"/>
                                        </p:tgtEl>
                                      </p:cBhvr>
                                    </p:animEffect>
                                    <p:anim calcmode="lin" valueType="num">
                                      <p:cBhvr>
                                        <p:cTn id="19" dur="1000" fill="hold"/>
                                        <p:tgtEl>
                                          <p:spTgt spid="100"/>
                                        </p:tgtEl>
                                        <p:attrNameLst>
                                          <p:attrName>ppt_x</p:attrName>
                                        </p:attrNameLst>
                                      </p:cBhvr>
                                      <p:tavLst>
                                        <p:tav tm="0">
                                          <p:val>
                                            <p:strVal val="#ppt_x"/>
                                          </p:val>
                                        </p:tav>
                                        <p:tav tm="100000">
                                          <p:val>
                                            <p:strVal val="#ppt_x"/>
                                          </p:val>
                                        </p:tav>
                                      </p:tavLst>
                                    </p:anim>
                                    <p:anim calcmode="lin" valueType="num">
                                      <p:cBhvr>
                                        <p:cTn id="20"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6" descr="IMG_256"/>
          <p:cNvPicPr>
            <a:picLocks noChangeAspect="1"/>
          </p:cNvPicPr>
          <p:nvPr/>
        </p:nvPicPr>
        <p:blipFill>
          <a:blip r:embed="rId1"/>
          <a:srcRect b="7272"/>
          <a:stretch>
            <a:fillRect/>
          </a:stretch>
        </p:blipFill>
        <p:spPr>
          <a:xfrm>
            <a:off x="90170" y="308610"/>
            <a:ext cx="3234690" cy="1965960"/>
          </a:xfrm>
          <a:prstGeom prst="rect">
            <a:avLst/>
          </a:prstGeom>
          <a:noFill/>
          <a:ln w="9525">
            <a:noFill/>
          </a:ln>
        </p:spPr>
      </p:pic>
      <p:sp>
        <p:nvSpPr>
          <p:cNvPr id="100" name="文本框 99"/>
          <p:cNvSpPr txBox="1"/>
          <p:nvPr/>
        </p:nvSpPr>
        <p:spPr>
          <a:xfrm>
            <a:off x="3526790" y="1477010"/>
            <a:ext cx="5129530" cy="3195320"/>
          </a:xfrm>
          <a:prstGeom prst="rect">
            <a:avLst/>
          </a:prstGeom>
          <a:noFill/>
          <a:ln w="9525">
            <a:noFill/>
          </a:ln>
        </p:spPr>
        <p:txBody>
          <a:bodyPr>
            <a:noAutofit/>
          </a:bodyPr>
          <a:p>
            <a:pPr indent="0">
              <a:lnSpc>
                <a:spcPct val="125000"/>
              </a:lnSpc>
              <a:spcBef>
                <a:spcPts val="0"/>
              </a:spcBef>
              <a:spcAft>
                <a:spcPts val="0"/>
              </a:spcAft>
            </a:pPr>
            <a:r>
              <a:rPr lang="zh-CN" sz="1800" b="1">
                <a:solidFill>
                  <a:schemeClr val="tx1"/>
                </a:solidFill>
                <a:ea typeface="宋体" panose="02010600030101010101" pitchFamily="2" charset="-122"/>
              </a:rPr>
              <a:t>一、基本信息</a:t>
            </a:r>
            <a:endParaRPr lang="zh-CN" sz="1800" b="1">
              <a:solidFill>
                <a:schemeClr val="tx1"/>
              </a:solidFill>
              <a:ea typeface="宋体" panose="02010600030101010101" pitchFamily="2" charset="-122"/>
            </a:endParaRPr>
          </a:p>
          <a:p>
            <a:pPr indent="0">
              <a:lnSpc>
                <a:spcPct val="125000"/>
              </a:lnSpc>
              <a:spcBef>
                <a:spcPts val="0"/>
              </a:spcBef>
              <a:spcAft>
                <a:spcPts val="0"/>
              </a:spcAft>
            </a:pPr>
            <a:r>
              <a:rPr lang="en-US" altLang="zh-CN" sz="160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rPr>
              <a:t>  </a:t>
            </a:r>
            <a:r>
              <a:rPr lang="en-US" altLang="zh-CN" sz="180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1. 首演时间：2015年</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2. 编    导：王鑫</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3. 音    乐：钢琴协奏曲《黄河》第四乐章</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4. 演出单位：上海戏剧学院舞蹈学院</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5. 获奖情况：第三届CBDF艺术表演舞锦标赛作品奖金奖</a:t>
            </a:r>
            <a:endParaRPr lang="zh-CN" altLang="en-US" sz="16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3" name="文本框 2"/>
          <p:cNvSpPr txBox="1"/>
          <p:nvPr/>
        </p:nvSpPr>
        <p:spPr>
          <a:xfrm>
            <a:off x="3957320" y="647065"/>
            <a:ext cx="3670300" cy="460375"/>
          </a:xfrm>
          <a:prstGeom prst="rect">
            <a:avLst/>
          </a:prstGeom>
          <a:noFill/>
          <a:ln w="9525">
            <a:noFill/>
          </a:ln>
        </p:spPr>
        <p:txBody>
          <a:bodyPr wrap="square">
            <a:spAutoFit/>
          </a:bodyPr>
          <a:p>
            <a:pPr indent="0" algn="ctr"/>
            <a:r>
              <a:rPr lang="zh-CN" sz="2400" b="1">
                <a:solidFill>
                  <a:schemeClr val="tx1"/>
                </a:solidFill>
                <a:ea typeface="宋体" panose="02010600030101010101" pitchFamily="2" charset="-122"/>
              </a:rPr>
              <a:t>《黄</a:t>
            </a:r>
            <a:r>
              <a:rPr lang="en-US" altLang="zh-CN" sz="2400" b="1">
                <a:solidFill>
                  <a:schemeClr val="tx1"/>
                </a:solidFill>
                <a:ea typeface="宋体" panose="02010600030101010101" pitchFamily="2" charset="-122"/>
              </a:rPr>
              <a:t>  </a:t>
            </a:r>
            <a:r>
              <a:rPr lang="zh-CN" sz="2400" b="1">
                <a:solidFill>
                  <a:schemeClr val="tx1"/>
                </a:solidFill>
                <a:ea typeface="宋体" panose="02010600030101010101" pitchFamily="2" charset="-122"/>
              </a:rPr>
              <a:t>河》</a:t>
            </a:r>
            <a:endParaRPr lang="zh-CN" altLang="en-US" sz="2400" b="1">
              <a:solidFill>
                <a:schemeClr val="tx1"/>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p:tgtEl>
                                          <p:spTgt spid="26"/>
                                        </p:tgtEl>
                                        <p:attrNameLst>
                                          <p:attrName>ppt_y</p:attrName>
                                        </p:attrNameLst>
                                      </p:cBhvr>
                                      <p:tavLst>
                                        <p:tav tm="0">
                                          <p:val>
                                            <p:strVal val="#ppt_y-#ppt_h*1.125000"/>
                                          </p:val>
                                        </p:tav>
                                        <p:tav tm="100000">
                                          <p:val>
                                            <p:strVal val="#ppt_y"/>
                                          </p:val>
                                        </p:tav>
                                      </p:tavLst>
                                    </p:anim>
                                    <p:animEffect transition="in" filter="wipe(down)">
                                      <p:cBhvr>
                                        <p:cTn id="14" dur="500"/>
                                        <p:tgtEl>
                                          <p:spTgt spid="26"/>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00"/>
                                        </p:tgtEl>
                                        <p:attrNameLst>
                                          <p:attrName>style.visibility</p:attrName>
                                        </p:attrNameLst>
                                      </p:cBhvr>
                                      <p:to>
                                        <p:strVal val="visible"/>
                                      </p:to>
                                    </p:set>
                                    <p:animEffect transition="in" filter="fade">
                                      <p:cBhvr>
                                        <p:cTn id="18" dur="1000"/>
                                        <p:tgtEl>
                                          <p:spTgt spid="100"/>
                                        </p:tgtEl>
                                      </p:cBhvr>
                                    </p:animEffect>
                                    <p:anim calcmode="lin" valueType="num">
                                      <p:cBhvr>
                                        <p:cTn id="19" dur="1000" fill="hold"/>
                                        <p:tgtEl>
                                          <p:spTgt spid="100"/>
                                        </p:tgtEl>
                                        <p:attrNameLst>
                                          <p:attrName>ppt_x</p:attrName>
                                        </p:attrNameLst>
                                      </p:cBhvr>
                                      <p:tavLst>
                                        <p:tav tm="0">
                                          <p:val>
                                            <p:strVal val="#ppt_x"/>
                                          </p:val>
                                        </p:tav>
                                        <p:tav tm="100000">
                                          <p:val>
                                            <p:strVal val="#ppt_x"/>
                                          </p:val>
                                        </p:tav>
                                      </p:tavLst>
                                    </p:anim>
                                    <p:anim calcmode="lin" valueType="num">
                                      <p:cBhvr>
                                        <p:cTn id="20"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descr="IMG_256"/>
          <p:cNvPicPr>
            <a:picLocks noChangeAspect="1"/>
          </p:cNvPicPr>
          <p:nvPr/>
        </p:nvPicPr>
        <p:blipFill>
          <a:blip r:embed="rId1"/>
          <a:stretch>
            <a:fillRect/>
          </a:stretch>
        </p:blipFill>
        <p:spPr>
          <a:xfrm>
            <a:off x="107315" y="283210"/>
            <a:ext cx="3069590" cy="2058670"/>
          </a:xfrm>
          <a:prstGeom prst="rect">
            <a:avLst/>
          </a:prstGeom>
          <a:noFill/>
          <a:ln w="9525">
            <a:noFill/>
          </a:ln>
        </p:spPr>
      </p:pic>
      <p:sp>
        <p:nvSpPr>
          <p:cNvPr id="3" name="文本框 2"/>
          <p:cNvSpPr txBox="1"/>
          <p:nvPr/>
        </p:nvSpPr>
        <p:spPr>
          <a:xfrm>
            <a:off x="3242945" y="848360"/>
            <a:ext cx="5080000" cy="460375"/>
          </a:xfrm>
          <a:prstGeom prst="rect">
            <a:avLst/>
          </a:prstGeom>
          <a:noFill/>
          <a:ln w="9525">
            <a:noFill/>
          </a:ln>
        </p:spPr>
        <p:txBody>
          <a:bodyPr>
            <a:spAutoFit/>
          </a:bodyPr>
          <a:p>
            <a:pPr indent="0" algn="ctr"/>
            <a:r>
              <a:rPr lang="zh-CN" sz="2400" b="1">
                <a:solidFill>
                  <a:schemeClr val="tx1"/>
                </a:solidFill>
                <a:latin typeface="Calibri" panose="020F0502020204030204" pitchFamily="34" charset="0"/>
                <a:ea typeface="宋体" panose="02010600030101010101" pitchFamily="2" charset="-122"/>
              </a:rPr>
              <a:t>《丝路·行》</a:t>
            </a:r>
            <a:endParaRPr lang="zh-CN" altLang="en-US" sz="2400" b="1">
              <a:solidFill>
                <a:schemeClr val="tx1"/>
              </a:solidFill>
              <a:latin typeface="Calibri" panose="020F0502020204030204" pitchFamily="34" charset="0"/>
              <a:ea typeface="宋体" panose="02010600030101010101" pitchFamily="2" charset="-122"/>
            </a:endParaRPr>
          </a:p>
        </p:txBody>
      </p:sp>
      <p:sp>
        <p:nvSpPr>
          <p:cNvPr id="4" name="文本框 3"/>
          <p:cNvSpPr txBox="1"/>
          <p:nvPr/>
        </p:nvSpPr>
        <p:spPr>
          <a:xfrm>
            <a:off x="3496945" y="1770380"/>
            <a:ext cx="5102860" cy="2980055"/>
          </a:xfrm>
          <a:prstGeom prst="rect">
            <a:avLst/>
          </a:prstGeom>
          <a:noFill/>
          <a:ln w="9525">
            <a:noFill/>
          </a:ln>
        </p:spPr>
        <p:txBody>
          <a:bodyPr>
            <a:noAutofit/>
          </a:bodyPr>
          <a:p>
            <a:pPr indent="0">
              <a:lnSpc>
                <a:spcPct val="125000"/>
              </a:lnSpc>
              <a:spcBef>
                <a:spcPts val="0"/>
              </a:spcBef>
              <a:spcAft>
                <a:spcPts val="0"/>
              </a:spcAft>
            </a:pPr>
            <a:r>
              <a:rPr lang="zh-CN" sz="1800" b="1">
                <a:solidFill>
                  <a:schemeClr val="tx1"/>
                </a:solidFill>
                <a:ea typeface="宋体" panose="02010600030101010101" pitchFamily="2" charset="-122"/>
              </a:rPr>
              <a:t>一、基本信息</a:t>
            </a:r>
            <a:endParaRPr lang="zh-CN" sz="1800" b="1">
              <a:solidFill>
                <a:schemeClr val="tx1"/>
              </a:solidFill>
              <a:ea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1. 首演时间：2017年</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2. 编    导：梁群、谢长慧</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3. 演出单位：北京舞蹈学院附中</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4. 获奖情况：第93届黑池舞蹈节拉丁团队舞冠军</a:t>
            </a:r>
            <a:endParaRPr lang="zh-CN" altLang="en-US" sz="16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p:tgtEl>
                                          <p:spTgt spid="28"/>
                                        </p:tgtEl>
                                        <p:attrNameLst>
                                          <p:attrName>ppt_y</p:attrName>
                                        </p:attrNameLst>
                                      </p:cBhvr>
                                      <p:tavLst>
                                        <p:tav tm="0">
                                          <p:val>
                                            <p:strVal val="#ppt_y-#ppt_h*1.125000"/>
                                          </p:val>
                                        </p:tav>
                                        <p:tav tm="100000">
                                          <p:val>
                                            <p:strVal val="#ppt_y"/>
                                          </p:val>
                                        </p:tav>
                                      </p:tavLst>
                                    </p:anim>
                                    <p:animEffect transition="in" filter="wipe(down)">
                                      <p:cBhvr>
                                        <p:cTn id="8" dur="500"/>
                                        <p:tgtEl>
                                          <p:spTgt spid="28"/>
                                        </p:tgtEl>
                                      </p:cBhvr>
                                    </p:animEffect>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536315" y="1001395"/>
            <a:ext cx="4144645" cy="460375"/>
          </a:xfrm>
          <a:prstGeom prst="rect">
            <a:avLst/>
          </a:prstGeom>
          <a:noFill/>
          <a:ln w="9525">
            <a:noFill/>
          </a:ln>
        </p:spPr>
        <p:txBody>
          <a:bodyPr wrap="square">
            <a:spAutoFit/>
          </a:bodyPr>
          <a:p>
            <a:pPr indent="0" algn="ctr"/>
            <a:r>
              <a:rPr lang="zh-CN" altLang="en-US" sz="2400" b="1">
                <a:solidFill>
                  <a:schemeClr val="tx1"/>
                </a:solidFill>
                <a:ea typeface="宋体" panose="02010600030101010101" pitchFamily="2" charset="-122"/>
              </a:rPr>
              <a:t>《月</a:t>
            </a:r>
            <a:r>
              <a:rPr lang="en-US" altLang="zh-CN" sz="2400" b="1">
                <a:solidFill>
                  <a:schemeClr val="tx1"/>
                </a:solidFill>
                <a:ea typeface="宋体" panose="02010600030101010101" pitchFamily="2" charset="-122"/>
              </a:rPr>
              <a:t>  </a:t>
            </a:r>
            <a:r>
              <a:rPr lang="zh-CN" altLang="en-US" sz="2400" b="1">
                <a:solidFill>
                  <a:schemeClr val="tx1"/>
                </a:solidFill>
                <a:ea typeface="宋体" panose="02010600030101010101" pitchFamily="2" charset="-122"/>
              </a:rPr>
              <a:t>夜》</a:t>
            </a:r>
            <a:endParaRPr lang="zh-CN" altLang="en-US" sz="2400" b="1">
              <a:solidFill>
                <a:schemeClr val="tx1"/>
              </a:solidFill>
              <a:ea typeface="宋体" panose="02010600030101010101" pitchFamily="2" charset="-122"/>
            </a:endParaRPr>
          </a:p>
        </p:txBody>
      </p:sp>
      <p:pic>
        <p:nvPicPr>
          <p:cNvPr id="102" name="图片 102" descr="39eef6eb6e08a81dfbb71d39821b79f"/>
          <p:cNvPicPr>
            <a:picLocks noChangeAspect="1"/>
          </p:cNvPicPr>
          <p:nvPr/>
        </p:nvPicPr>
        <p:blipFill>
          <a:blip r:embed="rId1"/>
          <a:srcRect l="10183" t="20386" r="8833" b="12872"/>
          <a:stretch>
            <a:fillRect/>
          </a:stretch>
        </p:blipFill>
        <p:spPr>
          <a:xfrm>
            <a:off x="91440" y="240665"/>
            <a:ext cx="3054985" cy="2115185"/>
          </a:xfrm>
          <a:prstGeom prst="rect">
            <a:avLst/>
          </a:prstGeom>
        </p:spPr>
      </p:pic>
      <p:sp>
        <p:nvSpPr>
          <p:cNvPr id="6" name="文本框 5"/>
          <p:cNvSpPr txBox="1"/>
          <p:nvPr/>
        </p:nvSpPr>
        <p:spPr>
          <a:xfrm>
            <a:off x="3171825" y="2000250"/>
            <a:ext cx="5634355" cy="2513330"/>
          </a:xfrm>
          <a:prstGeom prst="rect">
            <a:avLst/>
          </a:prstGeom>
          <a:noFill/>
          <a:ln w="9525">
            <a:noFill/>
          </a:ln>
        </p:spPr>
        <p:txBody>
          <a:bodyPr>
            <a:noAutofit/>
          </a:bodyPr>
          <a:p>
            <a:pPr marL="284480" indent="-284480">
              <a:lnSpc>
                <a:spcPct val="125000"/>
              </a:lnSpc>
              <a:spcBef>
                <a:spcPts val="0"/>
              </a:spcBef>
              <a:spcAft>
                <a:spcPts val="0"/>
              </a:spcAft>
            </a:pPr>
            <a:r>
              <a:rPr lang="zh-CN" sz="1800" b="1">
                <a:solidFill>
                  <a:schemeClr val="tx1"/>
                </a:solidFill>
                <a:latin typeface="宋体" panose="02010600030101010101" pitchFamily="2" charset="-122"/>
                <a:ea typeface="宋体" panose="02010600030101010101" pitchFamily="2" charset="-122"/>
                <a:cs typeface="宋体" panose="02010600030101010101" pitchFamily="2" charset="-122"/>
              </a:rPr>
              <a:t>一、基本信息</a:t>
            </a:r>
            <a:endParaRPr lang="zh-CN" sz="1800" b="1">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25000"/>
              </a:lnSpc>
              <a:spcBef>
                <a:spcPts val="0"/>
              </a:spcBef>
              <a:spcAft>
                <a:spcPts val="0"/>
              </a:spcAft>
              <a:buClrTx/>
              <a:buSzTx/>
              <a:buNone/>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1. 首演时间：2017年</a:t>
            </a:r>
            <a:b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b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2. 编    导：梁群</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a:lnSpc>
                <a:spcPct val="125000"/>
              </a:lnSpc>
              <a:spcBef>
                <a:spcPts val="0"/>
              </a:spcBef>
              <a:spcAft>
                <a:spcPts val="0"/>
              </a:spcAft>
              <a:buClrTx/>
              <a:buSzTx/>
              <a:buNone/>
            </a:pP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    3. 演出单位：北京舞蹈学院附中  </a:t>
            </a: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4. 获奖情况：第93届黑池舞蹈节摩登团队舞冠军</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fade">
                                      <p:cBhvr>
                                        <p:cTn id="7" dur="1000"/>
                                        <p:tgtEl>
                                          <p:spTgt spid="100">
                                            <p:txEl>
                                              <p:pRg st="0" end="0"/>
                                            </p:txEl>
                                          </p:spTgt>
                                        </p:tgtEl>
                                      </p:cBhvr>
                                    </p:animEffect>
                                    <p:anim calcmode="lin" valueType="num">
                                      <p:cBhvr>
                                        <p:cTn id="8" dur="1000" fill="hold"/>
                                        <p:tgtEl>
                                          <p:spTgt spid="10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0">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nodeType="afterEffect">
                                  <p:stCondLst>
                                    <p:cond delay="0"/>
                                  </p:stCondLst>
                                  <p:childTnLst>
                                    <p:set>
                                      <p:cBhvr>
                                        <p:cTn id="12" dur="1" fill="hold">
                                          <p:stCondLst>
                                            <p:cond delay="0"/>
                                          </p:stCondLst>
                                        </p:cTn>
                                        <p:tgtEl>
                                          <p:spTgt spid="102"/>
                                        </p:tgtEl>
                                        <p:attrNameLst>
                                          <p:attrName>style.visibility</p:attrName>
                                        </p:attrNameLst>
                                      </p:cBhvr>
                                      <p:to>
                                        <p:strVal val="visible"/>
                                      </p:to>
                                    </p:set>
                                    <p:anim calcmode="lin" valueType="num">
                                      <p:cBhvr additive="base">
                                        <p:cTn id="13" dur="500"/>
                                        <p:tgtEl>
                                          <p:spTgt spid="102"/>
                                        </p:tgtEl>
                                        <p:attrNameLst>
                                          <p:attrName>ppt_y</p:attrName>
                                        </p:attrNameLst>
                                      </p:cBhvr>
                                      <p:tavLst>
                                        <p:tav tm="0">
                                          <p:val>
                                            <p:strVal val="#ppt_y-#ppt_h*1.125000"/>
                                          </p:val>
                                        </p:tav>
                                        <p:tav tm="100000">
                                          <p:val>
                                            <p:strVal val="#ppt_y"/>
                                          </p:val>
                                        </p:tav>
                                      </p:tavLst>
                                    </p:anim>
                                    <p:animEffect transition="in" filter="wipe(down)">
                                      <p:cBhvr>
                                        <p:cTn id="14" dur="500"/>
                                        <p:tgtEl>
                                          <p:spTgt spid="102"/>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图片 1" descr="55338-5ca899c2c8b883bbf952a10dbe4d98b7"/>
          <p:cNvPicPr>
            <a:picLocks noChangeAspect="1"/>
          </p:cNvPicPr>
          <p:nvPr/>
        </p:nvPicPr>
        <p:blipFill>
          <a:blip r:embed="rId1"/>
          <a:stretch>
            <a:fillRect/>
          </a:stretch>
        </p:blipFill>
        <p:spPr>
          <a:xfrm>
            <a:off x="65405" y="290830"/>
            <a:ext cx="3264535" cy="2058670"/>
          </a:xfrm>
          <a:prstGeom prst="rect">
            <a:avLst/>
          </a:prstGeom>
          <a:noFill/>
          <a:ln>
            <a:noFill/>
          </a:ln>
        </p:spPr>
      </p:pic>
      <p:sp>
        <p:nvSpPr>
          <p:cNvPr id="100" name="文本框 99"/>
          <p:cNvSpPr txBox="1"/>
          <p:nvPr/>
        </p:nvSpPr>
        <p:spPr>
          <a:xfrm>
            <a:off x="3691890" y="1964055"/>
            <a:ext cx="4352290" cy="2326005"/>
          </a:xfrm>
          <a:prstGeom prst="rect">
            <a:avLst/>
          </a:prstGeom>
          <a:noFill/>
          <a:ln w="9525">
            <a:noFill/>
          </a:ln>
        </p:spPr>
        <p:txBody>
          <a:bodyPr>
            <a:noAutofit/>
          </a:bodyPr>
          <a:p>
            <a:pPr indent="0">
              <a:lnSpc>
                <a:spcPct val="125000"/>
              </a:lnSpc>
              <a:spcBef>
                <a:spcPts val="0"/>
              </a:spcBef>
              <a:spcAft>
                <a:spcPts val="0"/>
              </a:spcAft>
            </a:pPr>
            <a:r>
              <a:rPr lang="zh-CN" sz="1800" b="1">
                <a:solidFill>
                  <a:schemeClr val="tx1"/>
                </a:solidFill>
                <a:latin typeface="宋体" panose="02010600030101010101" pitchFamily="2" charset="-122"/>
                <a:ea typeface="宋体" panose="02010600030101010101" pitchFamily="2" charset="-122"/>
                <a:cs typeface="宋体" panose="02010600030101010101" pitchFamily="2" charset="-122"/>
              </a:rPr>
              <a:t>一、基本信息</a:t>
            </a:r>
            <a:endParaRPr lang="zh-CN" sz="1800" b="1">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1. 首演时间：2019年</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2. 编   </a:t>
            </a:r>
            <a:r>
              <a:rPr lang="en-US"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导：郑子豪、陈淑民、娄慧</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3. 舞蹈演员：周淳、朱彤</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4. 演出单位：北京舞蹈学院</a:t>
            </a:r>
            <a:endParaRPr lang="zh-CN" altLang="en-US" sz="160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2" name="文本框 1"/>
          <p:cNvSpPr txBox="1"/>
          <p:nvPr/>
        </p:nvSpPr>
        <p:spPr>
          <a:xfrm>
            <a:off x="3719830" y="921385"/>
            <a:ext cx="4171950" cy="460375"/>
          </a:xfrm>
          <a:prstGeom prst="rect">
            <a:avLst/>
          </a:prstGeom>
          <a:noFill/>
          <a:ln w="9525">
            <a:noFill/>
          </a:ln>
        </p:spPr>
        <p:txBody>
          <a:bodyPr wrap="square">
            <a:spAutoFit/>
          </a:bodyPr>
          <a:p>
            <a:pPr indent="0" algn="ctr"/>
            <a:r>
              <a:rPr lang="zh-CN" altLang="en-US" sz="2400" b="1">
                <a:solidFill>
                  <a:schemeClr val="tx1"/>
                </a:solidFill>
                <a:ea typeface="宋体" panose="02010600030101010101" pitchFamily="2" charset="-122"/>
              </a:rPr>
              <a:t>《台海谣》</a:t>
            </a:r>
            <a:endParaRPr lang="zh-CN" altLang="en-US" sz="2400" b="1">
              <a:solidFill>
                <a:schemeClr val="tx1"/>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500"/>
                                        <p:tgtEl>
                                          <p:spTgt spid="58"/>
                                        </p:tgtEl>
                                        <p:attrNameLst>
                                          <p:attrName>ppt_y</p:attrName>
                                        </p:attrNameLst>
                                      </p:cBhvr>
                                      <p:tavLst>
                                        <p:tav tm="0">
                                          <p:val>
                                            <p:strVal val="#ppt_y-#ppt_h*1.125000"/>
                                          </p:val>
                                        </p:tav>
                                        <p:tav tm="100000">
                                          <p:val>
                                            <p:strVal val="#ppt_y"/>
                                          </p:val>
                                        </p:tav>
                                      </p:tavLst>
                                    </p:anim>
                                    <p:animEffect transition="in" filter="wipe(down)">
                                      <p:cBhvr>
                                        <p:cTn id="14" dur="500"/>
                                        <p:tgtEl>
                                          <p:spTgt spid="58"/>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00"/>
                                        </p:tgtEl>
                                        <p:attrNameLst>
                                          <p:attrName>style.visibility</p:attrName>
                                        </p:attrNameLst>
                                      </p:cBhvr>
                                      <p:to>
                                        <p:strVal val="visible"/>
                                      </p:to>
                                    </p:set>
                                    <p:animEffect transition="in" filter="fade">
                                      <p:cBhvr>
                                        <p:cTn id="18" dur="1000"/>
                                        <p:tgtEl>
                                          <p:spTgt spid="100"/>
                                        </p:tgtEl>
                                      </p:cBhvr>
                                    </p:animEffect>
                                    <p:anim calcmode="lin" valueType="num">
                                      <p:cBhvr>
                                        <p:cTn id="19" dur="1000" fill="hold"/>
                                        <p:tgtEl>
                                          <p:spTgt spid="100"/>
                                        </p:tgtEl>
                                        <p:attrNameLst>
                                          <p:attrName>ppt_x</p:attrName>
                                        </p:attrNameLst>
                                      </p:cBhvr>
                                      <p:tavLst>
                                        <p:tav tm="0">
                                          <p:val>
                                            <p:strVal val="#ppt_x"/>
                                          </p:val>
                                        </p:tav>
                                        <p:tav tm="100000">
                                          <p:val>
                                            <p:strVal val="#ppt_x"/>
                                          </p:val>
                                        </p:tav>
                                      </p:tavLst>
                                    </p:anim>
                                    <p:anim calcmode="lin" valueType="num">
                                      <p:cBhvr>
                                        <p:cTn id="20"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srcRect/>
          <a:stretch>
            <a:fillRect/>
          </a:stretch>
        </p:blipFill>
        <p:spPr>
          <a:xfrm>
            <a:off x="6437935" y="3021750"/>
            <a:ext cx="2886235" cy="2121750"/>
          </a:xfrm>
          <a:prstGeom prst="rect">
            <a:avLst/>
          </a:prstGeom>
        </p:spPr>
      </p:pic>
      <p:sp>
        <p:nvSpPr>
          <p:cNvPr id="2" name="文本框 1"/>
          <p:cNvSpPr txBox="1"/>
          <p:nvPr/>
        </p:nvSpPr>
        <p:spPr>
          <a:xfrm>
            <a:off x="336352" y="183949"/>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grpSp>
        <p:nvGrpSpPr>
          <p:cNvPr id="6" name="组合 5"/>
          <p:cNvGrpSpPr/>
          <p:nvPr/>
        </p:nvGrpSpPr>
        <p:grpSpPr>
          <a:xfrm>
            <a:off x="1782445" y="1974215"/>
            <a:ext cx="4458970" cy="543560"/>
            <a:chOff x="1833958" y="1758817"/>
            <a:chExt cx="2957271" cy="465539"/>
          </a:xfrm>
        </p:grpSpPr>
        <p:sp>
          <p:nvSpPr>
            <p:cNvPr id="18" name="MH_Entry_2">
              <a:hlinkClick r:id="rId4" action="ppaction://hlinksldjump"/>
            </p:cNvPr>
            <p:cNvSpPr/>
            <p:nvPr>
              <p:custDataLst>
                <p:tags r:id="rId5"/>
              </p:custDataLst>
            </p:nvPr>
          </p:nvSpPr>
          <p:spPr>
            <a:xfrm>
              <a:off x="2263757" y="1860539"/>
              <a:ext cx="2527472" cy="363817"/>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1800" b="1" dirty="0">
                  <a:solidFill>
                    <a:srgbClr val="FFFFFF"/>
                  </a:solidFill>
                  <a:cs typeface="+mn-ea"/>
                  <a:sym typeface="+mn-lt"/>
                </a:rPr>
                <a:t>国际标准舞发展概况</a:t>
              </a:r>
              <a:endParaRPr lang="zh-CN" altLang="en-US" sz="1800" b="1" dirty="0">
                <a:solidFill>
                  <a:srgbClr val="FFFFFF"/>
                </a:solidFill>
                <a:cs typeface="+mn-ea"/>
                <a:sym typeface="+mn-lt"/>
              </a:endParaRPr>
            </a:p>
          </p:txBody>
        </p:sp>
        <p:sp>
          <p:nvSpPr>
            <p:cNvPr id="19" name="MH_Number_2">
              <a:hlinkClick r:id="rId4" action="ppaction://hlinksldjump"/>
            </p:cNvPr>
            <p:cNvSpPr/>
            <p:nvPr>
              <p:custDataLst>
                <p:tags r:id="rId6"/>
              </p:custDataLst>
            </p:nvPr>
          </p:nvSpPr>
          <p:spPr>
            <a:xfrm>
              <a:off x="1833958" y="1758817"/>
              <a:ext cx="429988" cy="465539"/>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a:solidFill>
                    <a:srgbClr val="FFFFFF"/>
                  </a:solidFill>
                  <a:cs typeface="+mn-ea"/>
                  <a:sym typeface="+mn-lt"/>
                </a:rPr>
                <a:t>02</a:t>
              </a:r>
              <a:endParaRPr lang="zh-CN" altLang="en-US" sz="1800" b="1">
                <a:solidFill>
                  <a:srgbClr val="FFFFFF"/>
                </a:solidFill>
                <a:cs typeface="+mn-ea"/>
                <a:sym typeface="+mn-lt"/>
              </a:endParaRPr>
            </a:p>
          </p:txBody>
        </p:sp>
      </p:grpSp>
      <p:grpSp>
        <p:nvGrpSpPr>
          <p:cNvPr id="10" name="组合 9"/>
          <p:cNvGrpSpPr/>
          <p:nvPr/>
        </p:nvGrpSpPr>
        <p:grpSpPr>
          <a:xfrm>
            <a:off x="1781810" y="2627630"/>
            <a:ext cx="4460875" cy="662305"/>
            <a:chOff x="2757" y="4122"/>
            <a:chExt cx="7182" cy="1059"/>
          </a:xfrm>
        </p:grpSpPr>
        <p:grpSp>
          <p:nvGrpSpPr>
            <p:cNvPr id="7" name="组合 6"/>
            <p:cNvGrpSpPr/>
            <p:nvPr/>
          </p:nvGrpSpPr>
          <p:grpSpPr>
            <a:xfrm>
              <a:off x="2757" y="4122"/>
              <a:ext cx="7182" cy="1059"/>
              <a:chOff x="2541921" y="2687338"/>
              <a:chExt cx="2980639" cy="491504"/>
            </a:xfrm>
          </p:grpSpPr>
          <p:sp>
            <p:nvSpPr>
              <p:cNvPr id="21" name="MH_Entry_3">
                <a:hlinkClick r:id="rId7" action="ppaction://hlinksldjump"/>
              </p:cNvPr>
              <p:cNvSpPr/>
              <p:nvPr>
                <p:custDataLst>
                  <p:tags r:id="rId8"/>
                </p:custDataLst>
              </p:nvPr>
            </p:nvSpPr>
            <p:spPr>
              <a:xfrm>
                <a:off x="2995088" y="2815024"/>
                <a:ext cx="2527472" cy="363817"/>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endParaRPr lang="zh-CN" altLang="en-US" sz="1800" b="1" dirty="0">
                  <a:solidFill>
                    <a:srgbClr val="FFFFFF"/>
                  </a:solidFill>
                  <a:cs typeface="+mn-ea"/>
                  <a:sym typeface="+mn-lt"/>
                </a:endParaRPr>
              </a:p>
            </p:txBody>
          </p:sp>
          <p:sp>
            <p:nvSpPr>
              <p:cNvPr id="22" name="MH_Number_3">
                <a:hlinkClick r:id="rId7" action="ppaction://hlinksldjump"/>
              </p:cNvPr>
              <p:cNvSpPr/>
              <p:nvPr>
                <p:custDataLst>
                  <p:tags r:id="rId9"/>
                </p:custDataLst>
              </p:nvPr>
            </p:nvSpPr>
            <p:spPr>
              <a:xfrm>
                <a:off x="2541921" y="2687338"/>
                <a:ext cx="452367" cy="491504"/>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a:solidFill>
                      <a:srgbClr val="FFFFFF"/>
                    </a:solidFill>
                    <a:cs typeface="+mn-ea"/>
                    <a:sym typeface="+mn-lt"/>
                  </a:rPr>
                  <a:t>03</a:t>
                </a:r>
                <a:endParaRPr lang="zh-CN" altLang="en-US" sz="1800" b="1">
                  <a:solidFill>
                    <a:srgbClr val="FFFFFF"/>
                  </a:solidFill>
                  <a:cs typeface="+mn-ea"/>
                  <a:sym typeface="+mn-lt"/>
                </a:endParaRPr>
              </a:p>
            </p:txBody>
          </p:sp>
        </p:grpSp>
        <p:sp>
          <p:nvSpPr>
            <p:cNvPr id="14" name="文本框 13"/>
            <p:cNvSpPr txBox="1"/>
            <p:nvPr/>
          </p:nvSpPr>
          <p:spPr>
            <a:xfrm>
              <a:off x="3450" y="4479"/>
              <a:ext cx="6377" cy="534"/>
            </a:xfrm>
            <a:prstGeom prst="rect">
              <a:avLst/>
            </a:prstGeom>
            <a:noFill/>
            <a:ln w="9525">
              <a:noFill/>
            </a:ln>
          </p:spPr>
          <p:txBody>
            <a:bodyPr>
              <a:noAutofit/>
            </a:bodyPr>
            <a:p>
              <a:pPr indent="177800"/>
              <a:r>
                <a:rPr lang="en-US" altLang="zh-CN" sz="1800" b="1" dirty="0">
                  <a:solidFill>
                    <a:srgbClr val="FFFFFF"/>
                  </a:solidFill>
                  <a:cs typeface="+mn-ea"/>
                </a:rPr>
                <a:t>  </a:t>
              </a:r>
              <a:r>
                <a:rPr lang="zh-CN" altLang="en-US" sz="1800" b="1" dirty="0">
                  <a:solidFill>
                    <a:srgbClr val="FFFFFF"/>
                  </a:solidFill>
                  <a:cs typeface="+mn-ea"/>
                </a:rPr>
                <a:t>赛场竞技型国际标准舞的评分要素</a:t>
              </a:r>
              <a:endParaRPr lang="zh-CN" altLang="en-US" sz="1800" b="0">
                <a:ea typeface="宋体" panose="02010600030101010101" pitchFamily="2" charset="-122"/>
              </a:endParaRPr>
            </a:p>
          </p:txBody>
        </p:sp>
      </p:grpSp>
      <p:grpSp>
        <p:nvGrpSpPr>
          <p:cNvPr id="12" name="组合 11"/>
          <p:cNvGrpSpPr/>
          <p:nvPr/>
        </p:nvGrpSpPr>
        <p:grpSpPr>
          <a:xfrm>
            <a:off x="1816100" y="3399155"/>
            <a:ext cx="4425950" cy="611505"/>
            <a:chOff x="2806" y="5338"/>
            <a:chExt cx="7150" cy="996"/>
          </a:xfrm>
        </p:grpSpPr>
        <p:grpSp>
          <p:nvGrpSpPr>
            <p:cNvPr id="3" name="组合 2"/>
            <p:cNvGrpSpPr/>
            <p:nvPr/>
          </p:nvGrpSpPr>
          <p:grpSpPr>
            <a:xfrm>
              <a:off x="2806" y="5338"/>
              <a:ext cx="7150" cy="996"/>
              <a:chOff x="1833958" y="1591406"/>
              <a:chExt cx="2964319" cy="604533"/>
            </a:xfrm>
          </p:grpSpPr>
          <p:sp>
            <p:nvSpPr>
              <p:cNvPr id="4" name="MH_Entry_2">
                <a:hlinkClick r:id="rId4" action="ppaction://hlinksldjump"/>
              </p:cNvPr>
              <p:cNvSpPr/>
              <p:nvPr>
                <p:custDataLst>
                  <p:tags r:id="rId10"/>
                </p:custDataLst>
              </p:nvPr>
            </p:nvSpPr>
            <p:spPr>
              <a:xfrm>
                <a:off x="2270936" y="1758320"/>
                <a:ext cx="2527341" cy="437619"/>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p>
                <a:pPr algn="ctr">
                  <a:lnSpc>
                    <a:spcPct val="120000"/>
                  </a:lnSpc>
                  <a:defRPr/>
                </a:pPr>
                <a:endParaRPr lang="zh-CN" altLang="en-US" sz="1800" b="1" dirty="0">
                  <a:solidFill>
                    <a:srgbClr val="FFFFFF"/>
                  </a:solidFill>
                  <a:cs typeface="+mn-ea"/>
                  <a:sym typeface="+mn-lt"/>
                </a:endParaRPr>
              </a:p>
            </p:txBody>
          </p:sp>
          <p:sp>
            <p:nvSpPr>
              <p:cNvPr id="8" name="MH_Number_2">
                <a:hlinkClick r:id="rId4" action="ppaction://hlinksldjump"/>
              </p:cNvPr>
              <p:cNvSpPr/>
              <p:nvPr>
                <p:custDataLst>
                  <p:tags r:id="rId11"/>
                </p:custDataLst>
              </p:nvPr>
            </p:nvSpPr>
            <p:spPr>
              <a:xfrm>
                <a:off x="1833958" y="1591406"/>
                <a:ext cx="445270" cy="580255"/>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en-US" altLang="zh-CN" sz="1800" b="1">
                    <a:solidFill>
                      <a:srgbClr val="FFFFFF"/>
                    </a:solidFill>
                    <a:cs typeface="+mn-ea"/>
                    <a:sym typeface="+mn-lt"/>
                  </a:rPr>
                  <a:t>04</a:t>
                </a:r>
                <a:endParaRPr lang="zh-CN" altLang="en-US" sz="1800" b="1">
                  <a:solidFill>
                    <a:srgbClr val="FFFFFF"/>
                  </a:solidFill>
                  <a:cs typeface="+mn-ea"/>
                  <a:sym typeface="+mn-lt"/>
                </a:endParaRPr>
              </a:p>
            </p:txBody>
          </p:sp>
        </p:grpSp>
        <p:sp>
          <p:nvSpPr>
            <p:cNvPr id="17" name="文本框 16"/>
            <p:cNvSpPr txBox="1"/>
            <p:nvPr/>
          </p:nvSpPr>
          <p:spPr>
            <a:xfrm>
              <a:off x="4518" y="5613"/>
              <a:ext cx="4750" cy="549"/>
            </a:xfrm>
            <a:prstGeom prst="rect">
              <a:avLst/>
            </a:prstGeom>
            <a:noFill/>
            <a:ln w="9525">
              <a:noFill/>
            </a:ln>
          </p:spPr>
          <p:txBody>
            <a:bodyPr>
              <a:noAutofit/>
            </a:bodyPr>
            <a:p>
              <a:pPr indent="177800"/>
              <a:r>
                <a:rPr lang="zh-CN" altLang="en-US" sz="1800" b="1" dirty="0">
                  <a:solidFill>
                    <a:srgbClr val="FFFFFF"/>
                  </a:solidFill>
                  <a:cs typeface="+mn-ea"/>
                </a:rPr>
                <a:t>国际标准舞作品鉴赏</a:t>
              </a:r>
              <a:endParaRPr lang="zh-CN" altLang="en-US" sz="1800" b="1" dirty="0">
                <a:solidFill>
                  <a:srgbClr val="FFFFFF"/>
                </a:solidFill>
                <a:cs typeface="+mn-ea"/>
              </a:endParaRPr>
            </a:p>
          </p:txBody>
        </p:sp>
      </p:grpSp>
      <p:grpSp>
        <p:nvGrpSpPr>
          <p:cNvPr id="9" name="组合 8"/>
          <p:cNvGrpSpPr/>
          <p:nvPr/>
        </p:nvGrpSpPr>
        <p:grpSpPr>
          <a:xfrm>
            <a:off x="1816100" y="1240790"/>
            <a:ext cx="4423410" cy="577850"/>
            <a:chOff x="2860" y="1954"/>
            <a:chExt cx="6966" cy="910"/>
          </a:xfrm>
        </p:grpSpPr>
        <p:grpSp>
          <p:nvGrpSpPr>
            <p:cNvPr id="5" name="组合 4"/>
            <p:cNvGrpSpPr/>
            <p:nvPr/>
          </p:nvGrpSpPr>
          <p:grpSpPr>
            <a:xfrm>
              <a:off x="2860" y="1954"/>
              <a:ext cx="6966" cy="909"/>
              <a:chOff x="2492893" y="1337687"/>
              <a:chExt cx="3086026" cy="467830"/>
            </a:xfrm>
          </p:grpSpPr>
          <p:sp>
            <p:nvSpPr>
              <p:cNvPr id="15" name="MH_Entry_1">
                <a:hlinkClick r:id="rId12" action="ppaction://hlinksldjump"/>
              </p:cNvPr>
              <p:cNvSpPr/>
              <p:nvPr>
                <p:custDataLst>
                  <p:tags r:id="rId13"/>
                </p:custDataLst>
              </p:nvPr>
            </p:nvSpPr>
            <p:spPr>
              <a:xfrm>
                <a:off x="2944685" y="1462320"/>
                <a:ext cx="2634234" cy="343197"/>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endParaRPr lang="zh-CN" altLang="en-US" sz="1800" b="1" dirty="0">
                  <a:solidFill>
                    <a:srgbClr val="FFFFFF"/>
                  </a:solidFill>
                  <a:cs typeface="+mn-ea"/>
                  <a:sym typeface="+mn-lt"/>
                </a:endParaRPr>
              </a:p>
            </p:txBody>
          </p:sp>
          <p:sp>
            <p:nvSpPr>
              <p:cNvPr id="16" name="MH_Number_1">
                <a:hlinkClick r:id="rId12" action="ppaction://hlinksldjump"/>
              </p:cNvPr>
              <p:cNvSpPr/>
              <p:nvPr>
                <p:custDataLst>
                  <p:tags r:id="rId14"/>
                </p:custDataLst>
              </p:nvPr>
            </p:nvSpPr>
            <p:spPr>
              <a:xfrm>
                <a:off x="2492893" y="1337687"/>
                <a:ext cx="451792" cy="467830"/>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a:solidFill>
                      <a:srgbClr val="FFFFFF"/>
                    </a:solidFill>
                    <a:cs typeface="+mn-ea"/>
                    <a:sym typeface="+mn-lt"/>
                  </a:rPr>
                  <a:t>01</a:t>
                </a:r>
                <a:endParaRPr lang="zh-CN" altLang="en-US" sz="1800" b="1">
                  <a:solidFill>
                    <a:srgbClr val="FFFFFF"/>
                  </a:solidFill>
                  <a:cs typeface="+mn-ea"/>
                  <a:sym typeface="+mn-lt"/>
                </a:endParaRPr>
              </a:p>
            </p:txBody>
          </p:sp>
        </p:grpSp>
        <p:sp>
          <p:nvSpPr>
            <p:cNvPr id="126" name="文本框 125"/>
            <p:cNvSpPr txBox="1"/>
            <p:nvPr/>
          </p:nvSpPr>
          <p:spPr>
            <a:xfrm>
              <a:off x="4366" y="2284"/>
              <a:ext cx="5083" cy="580"/>
            </a:xfrm>
            <a:prstGeom prst="rect">
              <a:avLst/>
            </a:prstGeom>
            <a:noFill/>
            <a:ln w="9525">
              <a:noFill/>
            </a:ln>
          </p:spPr>
          <p:txBody>
            <a:bodyPr wrap="square">
              <a:spAutoFit/>
            </a:bodyPr>
            <a:p>
              <a:pPr indent="0"/>
              <a:r>
                <a:rPr lang="en-US" sz="1800" b="0">
                  <a:latin typeface="宋体" panose="02010600030101010101" pitchFamily="2" charset="-122"/>
                  <a:ea typeface="宋体" panose="02010600030101010101" pitchFamily="2" charset="-122"/>
                </a:rPr>
                <a:t> </a:t>
              </a:r>
              <a:r>
                <a:rPr lang="zh-CN" altLang="en-US" sz="1800" b="1" dirty="0">
                  <a:solidFill>
                    <a:srgbClr val="FFFFFF"/>
                  </a:solidFill>
                  <a:cs typeface="+mn-ea"/>
                </a:rPr>
                <a:t>国际标准舞的概念与特点</a:t>
              </a:r>
              <a:endParaRPr lang="zh-CN" altLang="en-US" sz="1800" b="1" dirty="0">
                <a:solidFill>
                  <a:srgbClr val="FFFFFF"/>
                </a:solidFill>
                <a:cs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1+#ppt_w/2"/>
                                          </p:val>
                                        </p:tav>
                                        <p:tav tm="100000">
                                          <p:val>
                                            <p:strVal val="#ppt_x"/>
                                          </p:val>
                                        </p:tav>
                                      </p:tavLst>
                                    </p:anim>
                                    <p:anim calcmode="lin" valueType="num">
                                      <p:cBhvr additive="base">
                                        <p:cTn id="19" dur="7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2500"/>
                            </p:stCondLst>
                            <p:childTnLst>
                              <p:par>
                                <p:cTn id="21" presetID="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2"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1+#ppt_w/2"/>
                                          </p:val>
                                        </p:tav>
                                        <p:tav tm="100000">
                                          <p:val>
                                            <p:strVal val="#ppt_x"/>
                                          </p:val>
                                        </p:tav>
                                      </p:tavLst>
                                    </p:anim>
                                    <p:anim calcmode="lin" valueType="num">
                                      <p:cBhvr additive="base">
                                        <p:cTn id="29"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图片 69" descr="艺心向党-28"/>
          <p:cNvPicPr>
            <a:picLocks noChangeAspect="1"/>
          </p:cNvPicPr>
          <p:nvPr/>
        </p:nvPicPr>
        <p:blipFill>
          <a:blip r:embed="rId1"/>
          <a:stretch>
            <a:fillRect/>
          </a:stretch>
        </p:blipFill>
        <p:spPr>
          <a:xfrm>
            <a:off x="0" y="340360"/>
            <a:ext cx="3241040" cy="2031365"/>
          </a:xfrm>
          <a:prstGeom prst="rect">
            <a:avLst/>
          </a:prstGeom>
        </p:spPr>
      </p:pic>
      <p:sp>
        <p:nvSpPr>
          <p:cNvPr id="100" name="文本框 99"/>
          <p:cNvSpPr txBox="1"/>
          <p:nvPr/>
        </p:nvSpPr>
        <p:spPr>
          <a:xfrm>
            <a:off x="3444240" y="1679257"/>
            <a:ext cx="5080000" cy="2322830"/>
          </a:xfrm>
          <a:prstGeom prst="rect">
            <a:avLst/>
          </a:prstGeom>
          <a:noFill/>
          <a:ln w="9525">
            <a:noFill/>
          </a:ln>
        </p:spPr>
        <p:txBody>
          <a:bodyPr>
            <a:spAutoFit/>
          </a:bodyPr>
          <a:p>
            <a:pPr indent="0">
              <a:lnSpc>
                <a:spcPct val="125000"/>
              </a:lnSpc>
              <a:spcBef>
                <a:spcPts val="0"/>
              </a:spcBef>
              <a:spcAft>
                <a:spcPts val="0"/>
              </a:spcAft>
            </a:pPr>
            <a:r>
              <a:rPr lang="zh-CN" sz="1800" b="1">
                <a:solidFill>
                  <a:schemeClr val="tx1"/>
                </a:solidFill>
                <a:ea typeface="宋体" panose="02010600030101010101" pitchFamily="2" charset="-122"/>
              </a:rPr>
              <a:t>一、基本信息</a:t>
            </a:r>
            <a:endParaRPr lang="zh-CN" sz="1800" b="1">
              <a:solidFill>
                <a:schemeClr val="tx1"/>
              </a:solidFill>
              <a:ea typeface="宋体" panose="02010600030101010101" pitchFamily="2" charset="-122"/>
            </a:endParaRPr>
          </a:p>
          <a:p>
            <a:pPr indent="0">
              <a:lnSpc>
                <a:spcPct val="125000"/>
              </a:lnSpc>
              <a:spcBef>
                <a:spcPts val="0"/>
              </a:spcBef>
              <a:spcAft>
                <a:spcPts val="0"/>
              </a:spcAft>
            </a:pPr>
            <a:r>
              <a:rPr lang="en-US" altLang="zh-CN" sz="1600">
                <a:solidFill>
                  <a:schemeClr val="accent1">
                    <a:lumMod val="75000"/>
                  </a:schemeClr>
                </a:solidFill>
                <a:ea typeface="宋体" panose="02010600030101010101" pitchFamily="2" charset="-122"/>
              </a:rPr>
              <a:t>    </a:t>
            </a:r>
            <a:r>
              <a:rPr lang="en-US" altLang="zh-CN" sz="1800">
                <a:solidFill>
                  <a:schemeClr val="accent1">
                    <a:lumMod val="75000"/>
                  </a:schemeClr>
                </a:solidFill>
                <a:ea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1. 首演时间：2021年</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2. 编</a:t>
            </a:r>
            <a:r>
              <a:rPr lang="en-US"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导：孙荣、彭文彦、胡刚</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3. 音</a:t>
            </a:r>
            <a:r>
              <a:rPr lang="en-US"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乐：电影《芳华》配乐</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4. 演出单位：深圳艺术学校</a:t>
            </a:r>
            <a:endParaRPr lang="zh-CN" sz="160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solidFill>
                  <a:schemeClr val="tx1"/>
                </a:solidFill>
                <a:latin typeface="宋体" panose="02010600030101010101" pitchFamily="2" charset="-122"/>
                <a:ea typeface="宋体" panose="02010600030101010101" pitchFamily="2" charset="-122"/>
                <a:cs typeface="宋体" panose="02010600030101010101" pitchFamily="2" charset="-122"/>
              </a:rPr>
              <a:t>   </a:t>
            </a:r>
            <a:r>
              <a:rPr lang="zh-CN" sz="1600">
                <a:solidFill>
                  <a:schemeClr val="tx1"/>
                </a:solidFill>
                <a:latin typeface="宋体" panose="02010600030101010101" pitchFamily="2" charset="-122"/>
                <a:ea typeface="宋体" panose="02010600030101010101" pitchFamily="2" charset="-122"/>
                <a:cs typeface="宋体" panose="02010600030101010101" pitchFamily="2" charset="-122"/>
              </a:rPr>
              <a:t>5. 获</a:t>
            </a:r>
            <a:r>
              <a:rPr lang="zh-CN" sz="1600">
                <a:solidFill>
                  <a:schemeClr val="tx1"/>
                </a:solidFill>
                <a:ea typeface="宋体" panose="02010600030101010101" pitchFamily="2" charset="-122"/>
              </a:rPr>
              <a:t>奖情况：第14届“红铜鼓”中国-东盟艺术教育成果展演“舞台艺术类优秀作品奖”</a:t>
            </a:r>
            <a:endParaRPr lang="zh-CN" altLang="en-US" sz="1600">
              <a:solidFill>
                <a:schemeClr val="tx1"/>
              </a:solidFill>
              <a:ea typeface="宋体" panose="02010600030101010101" pitchFamily="2" charset="-122"/>
            </a:endParaRPr>
          </a:p>
        </p:txBody>
      </p:sp>
      <p:sp>
        <p:nvSpPr>
          <p:cNvPr id="2" name="文本框 1"/>
          <p:cNvSpPr txBox="1"/>
          <p:nvPr/>
        </p:nvSpPr>
        <p:spPr>
          <a:xfrm>
            <a:off x="4018915" y="772160"/>
            <a:ext cx="3717925" cy="46037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nchor="t">
            <a:spAutoFit/>
          </a:bodyPr>
          <a:p>
            <a:pPr indent="0" algn="ctr"/>
            <a:r>
              <a:rPr lang="zh-CN" altLang="en-US" sz="2400" b="1">
                <a:solidFill>
                  <a:schemeClr val="tx1"/>
                </a:solidFill>
                <a:ea typeface="宋体" panose="02010600030101010101" pitchFamily="2" charset="-122"/>
                <a:sym typeface="+mn-ea"/>
              </a:rPr>
              <a:t>《心</a:t>
            </a:r>
            <a:r>
              <a:rPr lang="en-US" altLang="zh-CN" sz="2400" b="1">
                <a:solidFill>
                  <a:schemeClr val="tx1"/>
                </a:solidFill>
                <a:ea typeface="宋体" panose="02010600030101010101" pitchFamily="2" charset="-122"/>
                <a:sym typeface="+mn-ea"/>
              </a:rPr>
              <a:t>  </a:t>
            </a:r>
            <a:r>
              <a:rPr lang="zh-CN" altLang="en-US" sz="2400" b="1">
                <a:solidFill>
                  <a:schemeClr val="tx1"/>
                </a:solidFill>
                <a:ea typeface="宋体" panose="02010600030101010101" pitchFamily="2" charset="-122"/>
                <a:sym typeface="+mn-ea"/>
              </a:rPr>
              <a:t>向》</a:t>
            </a:r>
            <a:endParaRPr lang="zh-CN" altLang="en-US" sz="2400" b="1">
              <a:solidFill>
                <a:schemeClr val="tx1"/>
              </a:solidFill>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anim calcmode="lin" valueType="num">
                                      <p:cBhvr additive="base">
                                        <p:cTn id="13" dur="500"/>
                                        <p:tgtEl>
                                          <p:spTgt spid="69"/>
                                        </p:tgtEl>
                                        <p:attrNameLst>
                                          <p:attrName>ppt_x</p:attrName>
                                        </p:attrNameLst>
                                      </p:cBhvr>
                                      <p:tavLst>
                                        <p:tav tm="0">
                                          <p:val>
                                            <p:strVal val="#ppt_x-#ppt_w*1.125000"/>
                                          </p:val>
                                        </p:tav>
                                        <p:tav tm="100000">
                                          <p:val>
                                            <p:strVal val="#ppt_x"/>
                                          </p:val>
                                        </p:tav>
                                      </p:tavLst>
                                    </p:anim>
                                    <p:animEffect transition="in" filter="wipe(right)">
                                      <p:cBhvr>
                                        <p:cTn id="14" dur="500"/>
                                        <p:tgtEl>
                                          <p:spTgt spid="69"/>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00"/>
                                        </p:tgtEl>
                                        <p:attrNameLst>
                                          <p:attrName>style.visibility</p:attrName>
                                        </p:attrNameLst>
                                      </p:cBhvr>
                                      <p:to>
                                        <p:strVal val="visible"/>
                                      </p:to>
                                    </p:set>
                                    <p:animEffect transition="in" filter="fade">
                                      <p:cBhvr>
                                        <p:cTn id="18" dur="1000"/>
                                        <p:tgtEl>
                                          <p:spTgt spid="100"/>
                                        </p:tgtEl>
                                      </p:cBhvr>
                                    </p:animEffect>
                                    <p:anim calcmode="lin" valueType="num">
                                      <p:cBhvr>
                                        <p:cTn id="19" dur="1000" fill="hold"/>
                                        <p:tgtEl>
                                          <p:spTgt spid="100"/>
                                        </p:tgtEl>
                                        <p:attrNameLst>
                                          <p:attrName>ppt_x</p:attrName>
                                        </p:attrNameLst>
                                      </p:cBhvr>
                                      <p:tavLst>
                                        <p:tav tm="0">
                                          <p:val>
                                            <p:strVal val="#ppt_x"/>
                                          </p:val>
                                        </p:tav>
                                        <p:tav tm="100000">
                                          <p:val>
                                            <p:strVal val="#ppt_x"/>
                                          </p:val>
                                        </p:tav>
                                      </p:tavLst>
                                    </p:anim>
                                    <p:anim calcmode="lin" valueType="num">
                                      <p:cBhvr>
                                        <p:cTn id="20"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0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stretch>
            <a:fillRect/>
          </a:stretch>
        </p:blipFill>
        <p:spPr>
          <a:xfrm>
            <a:off x="0" y="1439545"/>
            <a:ext cx="2605405" cy="3743325"/>
          </a:xfrm>
          <a:prstGeom prst="rect">
            <a:avLst/>
          </a:prstGeom>
        </p:spPr>
      </p:pic>
      <p:pic>
        <p:nvPicPr>
          <p:cNvPr id="11" name="图片 10"/>
          <p:cNvPicPr>
            <a:picLocks noChangeAspect="1"/>
          </p:cNvPicPr>
          <p:nvPr/>
        </p:nvPicPr>
        <p:blipFill rotWithShape="1">
          <a:blip r:embed="rId4" cstate="screen"/>
          <a:srcRect/>
          <a:stretch>
            <a:fillRect/>
          </a:stretch>
        </p:blipFill>
        <p:spPr>
          <a:xfrm>
            <a:off x="6241085" y="3021750"/>
            <a:ext cx="2886235" cy="2121750"/>
          </a:xfrm>
          <a:prstGeom prst="rect">
            <a:avLst/>
          </a:prstGeom>
        </p:spPr>
      </p:pic>
      <p:pic>
        <p:nvPicPr>
          <p:cNvPr id="12" name="图片 11"/>
          <p:cNvPicPr>
            <a:picLocks noChangeAspect="1"/>
          </p:cNvPicPr>
          <p:nvPr/>
        </p:nvPicPr>
        <p:blipFill>
          <a:blip r:embed="rId5" cstate="screen"/>
          <a:stretch>
            <a:fillRect/>
          </a:stretch>
        </p:blipFill>
        <p:spPr>
          <a:xfrm>
            <a:off x="99398" y="4080303"/>
            <a:ext cx="1480593" cy="1063197"/>
          </a:xfrm>
          <a:prstGeom prst="rect">
            <a:avLst/>
          </a:prstGeom>
        </p:spPr>
      </p:pic>
      <p:pic>
        <p:nvPicPr>
          <p:cNvPr id="10" name="图片 9"/>
          <p:cNvPicPr>
            <a:picLocks noChangeAspect="1"/>
          </p:cNvPicPr>
          <p:nvPr/>
        </p:nvPicPr>
        <p:blipFill>
          <a:blip r:embed="rId6" cstate="screen"/>
          <a:stretch>
            <a:fillRect/>
          </a:stretch>
        </p:blipFill>
        <p:spPr>
          <a:xfrm>
            <a:off x="7517130" y="1548130"/>
            <a:ext cx="943610" cy="2730500"/>
          </a:xfrm>
          <a:prstGeom prst="rect">
            <a:avLst/>
          </a:prstGeom>
        </p:spPr>
      </p:pic>
      <p:sp>
        <p:nvSpPr>
          <p:cNvPr id="17" name="文本框 16"/>
          <p:cNvSpPr txBox="1"/>
          <p:nvPr/>
        </p:nvSpPr>
        <p:spPr>
          <a:xfrm>
            <a:off x="3234403" y="1711030"/>
            <a:ext cx="2941320" cy="64516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感</a:t>
            </a:r>
            <a:r>
              <a:rPr kumimoji="0" lang="en-US" altLang="zh-CN"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 </a:t>
            </a:r>
            <a:r>
              <a:rPr kumimoji="0" lang="zh-CN" altLang="en-US"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谢</a:t>
            </a:r>
            <a:r>
              <a:rPr kumimoji="0" lang="en-US" altLang="zh-CN"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 </a:t>
            </a:r>
            <a:r>
              <a:rPr kumimoji="0" lang="zh-CN" altLang="en-US"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观</a:t>
            </a:r>
            <a:r>
              <a:rPr kumimoji="0" lang="en-US" altLang="zh-CN"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 </a:t>
            </a:r>
            <a:r>
              <a:rPr kumimoji="0" lang="zh-CN" altLang="en-US"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看 </a:t>
            </a:r>
            <a:endParaRPr kumimoji="0" lang="zh-CN" altLang="en-US" sz="3600" b="1"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500"/>
                                        <p:tgtEl>
                                          <p:spTgt spid="3"/>
                                        </p:tgtEl>
                                      </p:cBhvr>
                                    </p:animEffect>
                                    <p:anim calcmode="lin" valueType="num">
                                      <p:cBhvr>
                                        <p:cTn id="19" dur="1500" fill="hold"/>
                                        <p:tgtEl>
                                          <p:spTgt spid="3"/>
                                        </p:tgtEl>
                                        <p:attrNameLst>
                                          <p:attrName>ppt_w</p:attrName>
                                        </p:attrNameLst>
                                      </p:cBhvr>
                                      <p:tavLst>
                                        <p:tav tm="0" fmla="#ppt_w*sin(2.5*pi*$)">
                                          <p:val>
                                            <p:fltVal val="0"/>
                                          </p:val>
                                        </p:tav>
                                        <p:tav tm="100000">
                                          <p:val>
                                            <p:fltVal val="1"/>
                                          </p:val>
                                        </p:tav>
                                      </p:tavLst>
                                    </p:anim>
                                    <p:anim calcmode="lin" valueType="num">
                                      <p:cBhvr>
                                        <p:cTn id="20" dur="15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2" presetClass="entr" presetSubtype="4" fill="hold" grpId="0" nodeType="afterEffect">
                                  <p:stCondLst>
                                    <p:cond delay="0"/>
                                  </p:stCondLst>
                                  <p:iterate type="lt">
                                    <p:tmPct val="13000"/>
                                  </p:iterate>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p:tgtEl>
                                          <p:spTgt spid="17"/>
                                        </p:tgtEl>
                                        <p:attrNameLst>
                                          <p:attrName>ppt_y</p:attrName>
                                        </p:attrNameLst>
                                      </p:cBhvr>
                                      <p:tavLst>
                                        <p:tav tm="0">
                                          <p:val>
                                            <p:strVal val="#ppt_y+#ppt_h*1.125000"/>
                                          </p:val>
                                        </p:tav>
                                        <p:tav tm="100000">
                                          <p:val>
                                            <p:strVal val="#ppt_y"/>
                                          </p:val>
                                        </p:tav>
                                      </p:tavLst>
                                    </p:anim>
                                    <p:animEffect transition="in" filter="wipe(up)">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srcRect/>
          <a:stretch>
            <a:fillRect/>
          </a:stretch>
        </p:blipFill>
        <p:spPr>
          <a:xfrm>
            <a:off x="6381420" y="2904275"/>
            <a:ext cx="2886235" cy="2121750"/>
          </a:xfrm>
          <a:prstGeom prst="rect">
            <a:avLst/>
          </a:prstGeom>
        </p:spPr>
      </p:pic>
      <p:sp>
        <p:nvSpPr>
          <p:cNvPr id="2" name="文本框 1"/>
          <p:cNvSpPr txBox="1"/>
          <p:nvPr/>
        </p:nvSpPr>
        <p:spPr>
          <a:xfrm>
            <a:off x="609402" y="296979"/>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sp>
        <p:nvSpPr>
          <p:cNvPr id="20" name="MH_Title"/>
          <p:cNvSpPr/>
          <p:nvPr>
            <p:custDataLst>
              <p:tags r:id="rId4"/>
            </p:custDataLst>
          </p:nvPr>
        </p:nvSpPr>
        <p:spPr>
          <a:xfrm>
            <a:off x="2476500" y="2175510"/>
            <a:ext cx="4208780" cy="481330"/>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lvl="0" algn="ctr">
              <a:lnSpc>
                <a:spcPct val="120000"/>
              </a:lnSpc>
              <a:buClrTx/>
              <a:buSzTx/>
              <a:buFontTx/>
              <a:defRPr/>
            </a:pPr>
            <a:r>
              <a:rPr lang="en-US" altLang="zh-CN" sz="2100" b="1" dirty="0">
                <a:solidFill>
                  <a:srgbClr val="FFFFFF"/>
                </a:solidFill>
                <a:cs typeface="+mn-ea"/>
                <a:sym typeface="+mn-ea"/>
              </a:rPr>
              <a:t>   </a:t>
            </a:r>
            <a:r>
              <a:rPr lang="zh-CN" altLang="en-US" sz="2100" b="1" dirty="0">
                <a:solidFill>
                  <a:srgbClr val="FFFFFF"/>
                </a:solidFill>
                <a:cs typeface="+mn-ea"/>
                <a:sym typeface="+mn-ea"/>
              </a:rPr>
              <a:t>国际标准舞的概念与特点</a:t>
            </a:r>
            <a:endParaRPr lang="zh-CN" altLang="en-US" sz="2100" b="1" dirty="0">
              <a:solidFill>
                <a:srgbClr val="FFFFFF"/>
              </a:solidFill>
              <a:cs typeface="+mn-ea"/>
              <a:sym typeface="+mn-lt"/>
            </a:endParaRPr>
          </a:p>
        </p:txBody>
      </p:sp>
      <p:sp>
        <p:nvSpPr>
          <p:cNvPr id="25" name="MH_Number"/>
          <p:cNvSpPr/>
          <p:nvPr>
            <p:custDataLst>
              <p:tags r:id="rId5"/>
            </p:custDataLst>
          </p:nvPr>
        </p:nvSpPr>
        <p:spPr>
          <a:xfrm>
            <a:off x="1896202" y="1982862"/>
            <a:ext cx="580291" cy="673426"/>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a:solidFill>
                  <a:srgbClr val="FFFFFF"/>
                </a:solidFill>
                <a:cs typeface="+mn-ea"/>
                <a:sym typeface="+mn-lt"/>
              </a:rPr>
              <a:t>1</a:t>
            </a:r>
            <a:endParaRPr lang="zh-CN" altLang="en-US" sz="3600" b="1">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bldLvl="0" animBg="1"/>
      <p:bldP spid="25"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398145" y="588010"/>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en-US" altLang="zh-CN" sz="2400" b="1">
                <a:latin typeface="黑体" panose="02010609060101010101" charset="-122"/>
                <a:ea typeface="黑体" panose="02010609060101010101" charset="-122"/>
                <a:cs typeface="黑体" panose="02010609060101010101" charset="-122"/>
              </a:rPr>
              <a:t>一、国际标准舞</a:t>
            </a:r>
            <a:r>
              <a:rPr lang="zh-CN" altLang="en-US" sz="2400" b="1">
                <a:latin typeface="黑体" panose="02010609060101010101" charset="-122"/>
                <a:ea typeface="黑体" panose="02010609060101010101" charset="-122"/>
                <a:cs typeface="黑体" panose="02010609060101010101" charset="-122"/>
              </a:rPr>
              <a:t>的概念</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
        <p:nvSpPr>
          <p:cNvPr id="2" name="文本框 1"/>
          <p:cNvSpPr txBox="1"/>
          <p:nvPr/>
        </p:nvSpPr>
        <p:spPr>
          <a:xfrm>
            <a:off x="866140" y="2272665"/>
            <a:ext cx="7291705" cy="1621155"/>
          </a:xfrm>
          <a:prstGeom prst="rect">
            <a:avLst/>
          </a:prstGeom>
          <a:noFill/>
          <a:ln w="9525">
            <a:noFill/>
          </a:ln>
        </p:spPr>
        <p:txBody>
          <a:bodyPr>
            <a:noAutofit/>
          </a:bodyPr>
          <a:p>
            <a:pPr indent="284480"/>
            <a:endParaRPr lang="zh-CN" altLang="en-US" sz="1800" b="0">
              <a:ea typeface="宋体" panose="02010600030101010101" pitchFamily="2" charset="-122"/>
            </a:endParaRPr>
          </a:p>
        </p:txBody>
      </p:sp>
      <p:sp>
        <p:nvSpPr>
          <p:cNvPr id="3" name="文本框 2"/>
          <p:cNvSpPr txBox="1"/>
          <p:nvPr/>
        </p:nvSpPr>
        <p:spPr>
          <a:xfrm>
            <a:off x="652145" y="1616075"/>
            <a:ext cx="7622540" cy="2934335"/>
          </a:xfrm>
          <a:prstGeom prst="rect">
            <a:avLst/>
          </a:prstGeom>
          <a:ln>
            <a:noFill/>
          </a:ln>
        </p:spPr>
        <p:style>
          <a:lnRef idx="2">
            <a:schemeClr val="accent2"/>
          </a:lnRef>
          <a:fillRef idx="1">
            <a:schemeClr val="lt1"/>
          </a:fillRef>
          <a:effectRef idx="0">
            <a:schemeClr val="accent2"/>
          </a:effectRef>
          <a:fontRef idx="minor">
            <a:schemeClr val="dk1"/>
          </a:fontRef>
        </p:style>
        <p:txBody>
          <a:bodyPr>
            <a:noAutofit/>
          </a:bodyPr>
          <a:p>
            <a:pPr indent="0">
              <a:lnSpc>
                <a:spcPct val="125000"/>
              </a:lnSpc>
              <a:spcBef>
                <a:spcPts val="0"/>
              </a:spcBef>
              <a:spcAft>
                <a:spcPts val="0"/>
              </a:spcAft>
            </a:pPr>
            <a:r>
              <a:rPr lang="en-US" altLang="zh-CN" sz="1800">
                <a:ea typeface="宋体" panose="02010600030101010101" pitchFamily="2" charset="-122"/>
                <a:sym typeface="+mn-ea"/>
              </a:rPr>
              <a:t>       </a:t>
            </a:r>
            <a:r>
              <a:rPr lang="en-US" altLang="zh-CN" sz="1800">
                <a:latin typeface="宋体" panose="02010600030101010101" pitchFamily="2" charset="-122"/>
                <a:ea typeface="宋体" panose="02010600030101010101" pitchFamily="2" charset="-122"/>
                <a:cs typeface="宋体" panose="02010600030101010101" pitchFamily="2" charset="-122"/>
                <a:sym typeface="+mn-ea"/>
              </a:rPr>
              <a:t>国际标准舞（International Style of Ballroom Dancing）由</a:t>
            </a:r>
            <a:r>
              <a:rPr lang="en-US" altLang="zh-CN"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拉丁舞和摩登舞</a:t>
            </a:r>
            <a:r>
              <a:rPr lang="en-US" altLang="zh-CN" sz="1800">
                <a:latin typeface="宋体" panose="02010600030101010101" pitchFamily="2" charset="-122"/>
                <a:ea typeface="宋体" panose="02010600030101010101" pitchFamily="2" charset="-122"/>
                <a:cs typeface="宋体" panose="02010600030101010101" pitchFamily="2" charset="-122"/>
                <a:sym typeface="+mn-ea"/>
              </a:rPr>
              <a:t>两大舞系组成，共包括十个单项舞种，简称“国标舞”</a:t>
            </a:r>
            <a:r>
              <a:rPr lang="zh-CN" altLang="en-US" sz="180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1800">
              <a:latin typeface="宋体" panose="02010600030101010101" pitchFamily="2" charset="-122"/>
              <a:ea typeface="宋体" panose="02010600030101010101" pitchFamily="2" charset="-122"/>
              <a:cs typeface="宋体" panose="02010600030101010101" pitchFamily="2" charset="-122"/>
              <a:sym typeface="+mn-ea"/>
            </a:endParaRPr>
          </a:p>
          <a:p>
            <a:pPr indent="0">
              <a:lnSpc>
                <a:spcPct val="125000"/>
              </a:lnSpc>
              <a:spcBef>
                <a:spcPts val="0"/>
              </a:spcBef>
              <a:spcAft>
                <a:spcPts val="0"/>
              </a:spcAft>
            </a:pPr>
            <a:endParaRPr lang="zh-CN" altLang="en-US" sz="1800">
              <a:latin typeface="宋体" panose="02010600030101010101" pitchFamily="2" charset="-122"/>
              <a:ea typeface="宋体" panose="02010600030101010101" pitchFamily="2" charset="-122"/>
              <a:cs typeface="宋体" panose="02010600030101010101" pitchFamily="2" charset="-122"/>
              <a:sym typeface="+mn-ea"/>
            </a:endParaRPr>
          </a:p>
          <a:p>
            <a:pPr indent="0">
              <a:lnSpc>
                <a:spcPct val="125000"/>
              </a:lnSpc>
              <a:spcBef>
                <a:spcPts val="0"/>
              </a:spcBef>
              <a:spcAft>
                <a:spcPts val="0"/>
              </a:spcAft>
            </a:pPr>
            <a:r>
              <a:rPr lang="en-US" altLang="zh-CN" sz="1800">
                <a:latin typeface="宋体" panose="02010600030101010101" pitchFamily="2" charset="-122"/>
                <a:ea typeface="宋体" panose="02010600030101010101" pitchFamily="2" charset="-122"/>
                <a:cs typeface="宋体" panose="02010600030101010101" pitchFamily="2" charset="-122"/>
                <a:sym typeface="+mn-ea"/>
              </a:rPr>
              <a:t>    国标舞的比赛内容按照舞系划分，包括</a:t>
            </a:r>
            <a:r>
              <a:rPr lang="en-US" altLang="zh-CN"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拉丁舞、摩登舞以及与之对应的团体舞</a:t>
            </a:r>
            <a:r>
              <a:rPr lang="en-US" altLang="zh-CN" sz="1800">
                <a:latin typeface="宋体" panose="02010600030101010101" pitchFamily="2" charset="-122"/>
                <a:ea typeface="宋体" panose="02010600030101010101" pitchFamily="2" charset="-122"/>
                <a:cs typeface="宋体" panose="02010600030101010101" pitchFamily="2" charset="-122"/>
                <a:sym typeface="+mn-ea"/>
              </a:rPr>
              <a:t>。</a:t>
            </a:r>
            <a:endParaRPr lang="en-US" altLang="zh-CN" sz="1800" b="0">
              <a:latin typeface="宋体" panose="02010600030101010101" pitchFamily="2" charset="-122"/>
              <a:ea typeface="宋体" panose="02010600030101010101" pitchFamily="2" charset="-122"/>
              <a:cs typeface="宋体" panose="02010600030101010101" pitchFamily="2" charset="-122"/>
              <a:sym typeface="+mn-ea"/>
            </a:endParaRPr>
          </a:p>
          <a:p>
            <a:pPr indent="0">
              <a:lnSpc>
                <a:spcPct val="125000"/>
              </a:lnSpc>
              <a:spcBef>
                <a:spcPts val="0"/>
              </a:spcBef>
              <a:spcAft>
                <a:spcPts val="0"/>
              </a:spcAft>
            </a:pPr>
            <a:endParaRPr lang="zh-CN" altLang="en-US" sz="1800" b="0">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文本框 3"/>
          <p:cNvSpPr txBox="1"/>
          <p:nvPr>
            <p:custDataLst>
              <p:tags r:id="rId2"/>
            </p:custDataLst>
          </p:nvPr>
        </p:nvSpPr>
        <p:spPr>
          <a:xfrm>
            <a:off x="398145" y="3076575"/>
            <a:ext cx="6014720" cy="74104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lnSpc>
                <a:spcPct val="125000"/>
              </a:lnSpc>
              <a:spcBef>
                <a:spcPts val="0"/>
              </a:spcBef>
              <a:spcAft>
                <a:spcPts val="0"/>
              </a:spcAft>
            </a:pPr>
            <a:r>
              <a:rPr lang="en-US" altLang="zh-CN" sz="1800">
                <a:latin typeface="宋体" panose="02010600030101010101" pitchFamily="2" charset="-122"/>
                <a:ea typeface="宋体" panose="02010600030101010101" pitchFamily="2" charset="-122"/>
                <a:cs typeface="宋体" panose="02010600030101010101" pitchFamily="2" charset="-122"/>
                <a:sym typeface="+mn-ea"/>
              </a:rPr>
              <a:t> </a:t>
            </a:r>
            <a:endParaRPr lang="en-US" altLang="zh-CN" sz="1800" b="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1000"/>
                                        <p:tgtEl>
                                          <p:spTgt spid="4">
                                            <p:txEl>
                                              <p:pRg st="0" end="0"/>
                                            </p:txEl>
                                          </p:spTgt>
                                        </p:tgtEl>
                                      </p:cBhvr>
                                    </p:animEffect>
                                    <p:anim calcmode="lin" valueType="num">
                                      <p:cBhvr>
                                        <p:cTn id="2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5210" y="1402715"/>
            <a:ext cx="7291705" cy="1621155"/>
          </a:xfrm>
          <a:prstGeom prst="rect">
            <a:avLst/>
          </a:prstGeom>
          <a:noFill/>
          <a:ln w="9525">
            <a:noFill/>
          </a:ln>
        </p:spPr>
        <p:txBody>
          <a:bodyPr>
            <a:noAutofit/>
          </a:bodyPr>
          <a:p>
            <a:pPr indent="284480">
              <a:lnSpc>
                <a:spcPct val="125000"/>
              </a:lnSpc>
              <a:spcBef>
                <a:spcPts val="0"/>
              </a:spcBef>
              <a:spcAft>
                <a:spcPts val="0"/>
              </a:spcAft>
            </a:pPr>
            <a:r>
              <a:rPr lang="zh-CN" altLang="en-US" sz="1800" b="0">
                <a:ea typeface="宋体" panose="02010600030101010101" pitchFamily="2" charset="-122"/>
              </a:rPr>
              <a:t>拉丁舞有五个舞种：</a:t>
            </a:r>
            <a:r>
              <a:rPr lang="zh-CN" altLang="en-US" sz="1800" b="1">
                <a:solidFill>
                  <a:schemeClr val="accent3"/>
                </a:solidFill>
                <a:ea typeface="宋体" panose="02010600030101010101" pitchFamily="2" charset="-122"/>
              </a:rPr>
              <a:t>伦巴、恰恰、桑巴舞、牛仔舞、斗牛舞</a:t>
            </a:r>
            <a:r>
              <a:rPr lang="zh-CN" altLang="en-US" sz="1800" b="0">
                <a:ea typeface="宋体" panose="02010600030101010101" pitchFamily="2" charset="-122"/>
              </a:rPr>
              <a:t>。</a:t>
            </a:r>
            <a:endParaRPr lang="zh-CN" altLang="en-US" sz="1800" b="0">
              <a:ea typeface="宋体" panose="02010600030101010101" pitchFamily="2" charset="-122"/>
            </a:endParaRPr>
          </a:p>
          <a:p>
            <a:pPr indent="284480"/>
            <a:endParaRPr lang="zh-CN" altLang="en-US" sz="1800" b="0">
              <a:ea typeface="宋体" panose="02010600030101010101" pitchFamily="2" charset="-122"/>
            </a:endParaRPr>
          </a:p>
        </p:txBody>
      </p:sp>
      <p:grpSp>
        <p:nvGrpSpPr>
          <p:cNvPr id="3" name="组合 2"/>
          <p:cNvGrpSpPr/>
          <p:nvPr/>
        </p:nvGrpSpPr>
        <p:grpSpPr>
          <a:xfrm>
            <a:off x="230903" y="200635"/>
            <a:ext cx="1747837" cy="1305192"/>
            <a:chOff x="1077252" y="2742843"/>
            <a:chExt cx="1858291" cy="1387673"/>
          </a:xfrm>
        </p:grpSpPr>
        <p:sp>
          <p:nvSpPr>
            <p:cNvPr id="44034" name="任意多边形 9"/>
            <p:cNvSpPr/>
            <p:nvPr>
              <p:custDataLst>
                <p:tags r:id="rId1"/>
              </p:custDataLst>
            </p:nvPr>
          </p:nvSpPr>
          <p:spPr bwMode="auto">
            <a:xfrm rot="16200000">
              <a:off x="1312561"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3"/>
            </a:solidFill>
            <a:ln>
              <a:noFill/>
            </a:ln>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6" name="椭圆 5"/>
            <p:cNvSpPr/>
            <p:nvPr>
              <p:custDataLst>
                <p:tags r:id="rId2"/>
              </p:custDataLst>
            </p:nvPr>
          </p:nvSpPr>
          <p:spPr>
            <a:xfrm>
              <a:off x="1250306" y="2907052"/>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20" name="文本框 19"/>
            <p:cNvSpPr txBox="1"/>
            <p:nvPr>
              <p:custDataLst>
                <p:tags r:id="rId3"/>
              </p:custDataLst>
            </p:nvPr>
          </p:nvSpPr>
          <p:spPr>
            <a:xfrm>
              <a:off x="1250340" y="3237094"/>
              <a:ext cx="954632" cy="398326"/>
            </a:xfrm>
            <a:prstGeom prst="rect">
              <a:avLst/>
            </a:prstGeom>
            <a:noFill/>
          </p:spPr>
          <p:txBody>
            <a:bodyPr wrap="none" lIns="68271" tIns="34136" rIns="68271" bIns="34136">
              <a:spAutoFit/>
            </a:bodyPr>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zh-CN" sz="2000" b="0" i="0" u="none" strike="noStrike" kern="1200" cap="none" spc="0" normalizeH="0" baseline="0" noProof="0" dirty="0">
                  <a:ln>
                    <a:noFill/>
                  </a:ln>
                  <a:solidFill>
                    <a:prstClr val="black">
                      <a:lumMod val="65000"/>
                      <a:lumOff val="35000"/>
                    </a:prstClr>
                  </a:solidFill>
                  <a:effectLst/>
                  <a:uLnTx/>
                  <a:uFillTx/>
                  <a:cs typeface="+mn-ea"/>
                  <a:sym typeface="+mn-lt"/>
                </a:rPr>
                <a:t>拉丁舞</a:t>
              </a:r>
              <a:endParaRPr kumimoji="0" lang="zh-CN" altLang="zh-CN" sz="20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4" name="文本框 3"/>
          <p:cNvSpPr txBox="1"/>
          <p:nvPr/>
        </p:nvSpPr>
        <p:spPr>
          <a:xfrm>
            <a:off x="854710" y="1948180"/>
            <a:ext cx="7673340" cy="88138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lnSpc>
                <a:spcPct val="125000"/>
              </a:lnSpc>
              <a:spcBef>
                <a:spcPts val="0"/>
              </a:spcBef>
              <a:spcAft>
                <a:spcPts val="0"/>
              </a:spcAft>
            </a:pPr>
            <a:r>
              <a:rPr lang="en-US" altLang="zh-CN" sz="1800" b="0">
                <a:solidFill>
                  <a:srgbClr val="000000"/>
                </a:solidFill>
                <a:ea typeface="宋体" panose="02010600030101010101" pitchFamily="2" charset="-122"/>
              </a:rPr>
              <a:t>   </a:t>
            </a:r>
            <a:r>
              <a:rPr lang="zh-CN" altLang="en-US" sz="1800">
                <a:solidFill>
                  <a:srgbClr val="000000"/>
                </a:solidFill>
                <a:ea typeface="宋体" panose="02010600030101010101" pitchFamily="2" charset="-122"/>
                <a:sym typeface="+mn-ea"/>
              </a:rPr>
              <a:t>伦巴的婀娜，</a:t>
            </a:r>
            <a:r>
              <a:rPr lang="zh-CN" altLang="en-US" sz="1800" b="0">
                <a:solidFill>
                  <a:srgbClr val="000000"/>
                </a:solidFill>
                <a:ea typeface="宋体" panose="02010600030101010101" pitchFamily="2" charset="-122"/>
              </a:rPr>
              <a:t>恰恰的活泼，</a:t>
            </a:r>
            <a:r>
              <a:rPr lang="zh-CN" altLang="en-US" sz="1800">
                <a:solidFill>
                  <a:srgbClr val="000000"/>
                </a:solidFill>
                <a:ea typeface="宋体" panose="02010600030101010101" pitchFamily="2" charset="-122"/>
                <a:sym typeface="+mn-ea"/>
              </a:rPr>
              <a:t>桑巴的激情，</a:t>
            </a:r>
            <a:r>
              <a:rPr lang="zh-CN" altLang="en-US" sz="1800" b="0">
                <a:solidFill>
                  <a:srgbClr val="000000"/>
                </a:solidFill>
                <a:ea typeface="宋体" panose="02010600030101010101" pitchFamily="2" charset="-122"/>
              </a:rPr>
              <a:t>牛仔的逗趣，</a:t>
            </a:r>
            <a:r>
              <a:rPr lang="zh-CN" altLang="en-US" sz="1800">
                <a:solidFill>
                  <a:srgbClr val="000000"/>
                </a:solidFill>
                <a:ea typeface="宋体" panose="02010600030101010101" pitchFamily="2" charset="-122"/>
                <a:sym typeface="+mn-ea"/>
              </a:rPr>
              <a:t>斗牛的强劲</a:t>
            </a:r>
            <a:r>
              <a:rPr lang="zh-CN" altLang="en-US" sz="1800" b="0">
                <a:solidFill>
                  <a:srgbClr val="000000"/>
                </a:solidFill>
                <a:ea typeface="宋体" panose="02010600030101010101" pitchFamily="2" charset="-122"/>
              </a:rPr>
              <a:t>。</a:t>
            </a:r>
            <a:endParaRPr lang="zh-CN" altLang="en-US" sz="1800" b="0">
              <a:solidFill>
                <a:srgbClr val="000000"/>
              </a:solidFill>
              <a:ea typeface="宋体" panose="02010600030101010101" pitchFamily="2" charset="-122"/>
            </a:endParaRPr>
          </a:p>
        </p:txBody>
      </p:sp>
      <p:grpSp>
        <p:nvGrpSpPr>
          <p:cNvPr id="13" name="组合 12"/>
          <p:cNvGrpSpPr/>
          <p:nvPr/>
        </p:nvGrpSpPr>
        <p:grpSpPr>
          <a:xfrm>
            <a:off x="-9525" y="2761615"/>
            <a:ext cx="1896745" cy="2197735"/>
            <a:chOff x="-15" y="4349"/>
            <a:chExt cx="2987" cy="3461"/>
          </a:xfrm>
        </p:grpSpPr>
        <p:pic>
          <p:nvPicPr>
            <p:cNvPr id="102" name="图片 101"/>
            <p:cNvPicPr/>
            <p:nvPr/>
          </p:nvPicPr>
          <p:blipFill>
            <a:blip r:embed="rId4"/>
            <a:stretch>
              <a:fillRect/>
            </a:stretch>
          </p:blipFill>
          <p:spPr>
            <a:xfrm>
              <a:off x="-15" y="4362"/>
              <a:ext cx="2916" cy="3448"/>
            </a:xfrm>
            <a:prstGeom prst="rect">
              <a:avLst/>
            </a:prstGeom>
            <a:noFill/>
            <a:ln w="9525">
              <a:noFill/>
            </a:ln>
          </p:spPr>
        </p:pic>
        <p:sp>
          <p:nvSpPr>
            <p:cNvPr id="7" name="文本框 6"/>
            <p:cNvSpPr txBox="1"/>
            <p:nvPr/>
          </p:nvSpPr>
          <p:spPr>
            <a:xfrm>
              <a:off x="1646" y="4349"/>
              <a:ext cx="1327" cy="62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r>
                <a:rPr lang="zh-CN" altLang="en-US" sz="1400" b="1">
                  <a:solidFill>
                    <a:schemeClr val="bg1"/>
                  </a:solidFill>
                  <a:ea typeface="宋体" panose="02010600030101010101" pitchFamily="2" charset="-122"/>
                  <a:sym typeface="+mn-ea"/>
                </a:rPr>
                <a:t>伦巴</a:t>
              </a:r>
              <a:endParaRPr lang="zh-CN" altLang="en-US" sz="1400" b="1">
                <a:solidFill>
                  <a:schemeClr val="bg1"/>
                </a:solidFill>
                <a:ea typeface="宋体" panose="02010600030101010101" pitchFamily="2" charset="-122"/>
                <a:sym typeface="+mn-ea"/>
              </a:endParaRPr>
            </a:p>
          </p:txBody>
        </p:sp>
      </p:grpSp>
      <p:grpSp>
        <p:nvGrpSpPr>
          <p:cNvPr id="14" name="组合 13"/>
          <p:cNvGrpSpPr/>
          <p:nvPr/>
        </p:nvGrpSpPr>
        <p:grpSpPr>
          <a:xfrm>
            <a:off x="1842135" y="2769235"/>
            <a:ext cx="1800860" cy="2189480"/>
            <a:chOff x="2901" y="4361"/>
            <a:chExt cx="2836" cy="3448"/>
          </a:xfrm>
        </p:grpSpPr>
        <p:pic>
          <p:nvPicPr>
            <p:cNvPr id="103" name="图片 102"/>
            <p:cNvPicPr/>
            <p:nvPr/>
          </p:nvPicPr>
          <p:blipFill>
            <a:blip r:embed="rId5"/>
            <a:srcRect l="18466" r="17310" b="2700"/>
            <a:stretch>
              <a:fillRect/>
            </a:stretch>
          </p:blipFill>
          <p:spPr>
            <a:xfrm>
              <a:off x="2901" y="4361"/>
              <a:ext cx="2725" cy="3448"/>
            </a:xfrm>
            <a:prstGeom prst="rect">
              <a:avLst/>
            </a:prstGeom>
            <a:noFill/>
            <a:ln w="9525">
              <a:noFill/>
            </a:ln>
          </p:spPr>
        </p:pic>
        <p:sp>
          <p:nvSpPr>
            <p:cNvPr id="8" name="文本框 7"/>
            <p:cNvSpPr txBox="1"/>
            <p:nvPr>
              <p:custDataLst>
                <p:tags r:id="rId6"/>
              </p:custDataLst>
            </p:nvPr>
          </p:nvSpPr>
          <p:spPr>
            <a:xfrm>
              <a:off x="4381" y="4361"/>
              <a:ext cx="1357" cy="62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r>
                <a:rPr lang="zh-CN" altLang="en-US" sz="1400" b="1">
                  <a:solidFill>
                    <a:schemeClr val="bg1"/>
                  </a:solidFill>
                  <a:ea typeface="宋体" panose="02010600030101010101" pitchFamily="2" charset="-122"/>
                  <a:sym typeface="+mn-ea"/>
                </a:rPr>
                <a:t>恰恰</a:t>
              </a:r>
              <a:endParaRPr lang="zh-CN" altLang="en-US" sz="1400" b="1">
                <a:solidFill>
                  <a:schemeClr val="bg1"/>
                </a:solidFill>
                <a:ea typeface="宋体" panose="02010600030101010101" pitchFamily="2" charset="-122"/>
                <a:sym typeface="+mn-ea"/>
              </a:endParaRPr>
            </a:p>
          </p:txBody>
        </p:sp>
      </p:grpSp>
      <p:grpSp>
        <p:nvGrpSpPr>
          <p:cNvPr id="15" name="组合 14"/>
          <p:cNvGrpSpPr/>
          <p:nvPr/>
        </p:nvGrpSpPr>
        <p:grpSpPr>
          <a:xfrm>
            <a:off x="3572510" y="2769870"/>
            <a:ext cx="2074545" cy="2189480"/>
            <a:chOff x="5626" y="4362"/>
            <a:chExt cx="3267" cy="3448"/>
          </a:xfrm>
        </p:grpSpPr>
        <p:pic>
          <p:nvPicPr>
            <p:cNvPr id="104" name="图片 103"/>
            <p:cNvPicPr/>
            <p:nvPr/>
          </p:nvPicPr>
          <p:blipFill>
            <a:blip r:embed="rId7"/>
            <a:stretch>
              <a:fillRect/>
            </a:stretch>
          </p:blipFill>
          <p:spPr>
            <a:xfrm>
              <a:off x="5626" y="4362"/>
              <a:ext cx="3146" cy="3448"/>
            </a:xfrm>
            <a:prstGeom prst="rect">
              <a:avLst/>
            </a:prstGeom>
            <a:noFill/>
            <a:ln w="9525">
              <a:noFill/>
            </a:ln>
          </p:spPr>
        </p:pic>
        <p:sp>
          <p:nvSpPr>
            <p:cNvPr id="9" name="文本框 8"/>
            <p:cNvSpPr txBox="1"/>
            <p:nvPr>
              <p:custDataLst>
                <p:tags r:id="rId8"/>
              </p:custDataLst>
            </p:nvPr>
          </p:nvSpPr>
          <p:spPr>
            <a:xfrm>
              <a:off x="7217" y="4362"/>
              <a:ext cx="1677" cy="69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r>
                <a:rPr lang="zh-CN" altLang="en-US" sz="1400" b="1">
                  <a:solidFill>
                    <a:schemeClr val="bg1"/>
                  </a:solidFill>
                  <a:ea typeface="宋体" panose="02010600030101010101" pitchFamily="2" charset="-122"/>
                  <a:sym typeface="+mn-ea"/>
                </a:rPr>
                <a:t>桑巴舞</a:t>
              </a:r>
              <a:endParaRPr lang="zh-CN" altLang="en-US" sz="1400" b="1">
                <a:solidFill>
                  <a:schemeClr val="bg1"/>
                </a:solidFill>
                <a:ea typeface="宋体" panose="02010600030101010101" pitchFamily="2" charset="-122"/>
                <a:sym typeface="+mn-ea"/>
              </a:endParaRPr>
            </a:p>
          </p:txBody>
        </p:sp>
      </p:grpSp>
      <p:grpSp>
        <p:nvGrpSpPr>
          <p:cNvPr id="16" name="组合 15"/>
          <p:cNvGrpSpPr/>
          <p:nvPr/>
        </p:nvGrpSpPr>
        <p:grpSpPr>
          <a:xfrm>
            <a:off x="5567045" y="2769235"/>
            <a:ext cx="1835785" cy="2190115"/>
            <a:chOff x="8767" y="4361"/>
            <a:chExt cx="2891" cy="3449"/>
          </a:xfrm>
        </p:grpSpPr>
        <p:pic>
          <p:nvPicPr>
            <p:cNvPr id="105" name="图片 104"/>
            <p:cNvPicPr/>
            <p:nvPr/>
          </p:nvPicPr>
          <p:blipFill>
            <a:blip r:embed="rId9"/>
            <a:srcRect l="26306" t="-901" r="24660" b="3309"/>
            <a:stretch>
              <a:fillRect/>
            </a:stretch>
          </p:blipFill>
          <p:spPr>
            <a:xfrm>
              <a:off x="8767" y="4361"/>
              <a:ext cx="2891" cy="3449"/>
            </a:xfrm>
            <a:prstGeom prst="rect">
              <a:avLst/>
            </a:prstGeom>
            <a:noFill/>
            <a:ln w="9525">
              <a:noFill/>
            </a:ln>
          </p:spPr>
        </p:pic>
        <p:sp>
          <p:nvSpPr>
            <p:cNvPr id="11" name="文本框 10"/>
            <p:cNvSpPr txBox="1"/>
            <p:nvPr>
              <p:custDataLst>
                <p:tags r:id="rId10"/>
              </p:custDataLst>
            </p:nvPr>
          </p:nvSpPr>
          <p:spPr>
            <a:xfrm>
              <a:off x="9922" y="4361"/>
              <a:ext cx="1735" cy="62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r>
                <a:rPr lang="zh-CN" altLang="en-US" sz="1400" b="1">
                  <a:solidFill>
                    <a:schemeClr val="bg1"/>
                  </a:solidFill>
                  <a:ea typeface="宋体" panose="02010600030101010101" pitchFamily="2" charset="-122"/>
                  <a:sym typeface="+mn-ea"/>
                </a:rPr>
                <a:t>牛仔舞</a:t>
              </a:r>
              <a:endParaRPr lang="zh-CN" altLang="en-US" sz="1400" b="1">
                <a:solidFill>
                  <a:schemeClr val="bg1"/>
                </a:solidFill>
                <a:ea typeface="宋体" panose="02010600030101010101" pitchFamily="2" charset="-122"/>
                <a:sym typeface="+mn-ea"/>
              </a:endParaRPr>
            </a:p>
          </p:txBody>
        </p:sp>
      </p:grpSp>
      <p:grpSp>
        <p:nvGrpSpPr>
          <p:cNvPr id="17" name="组合 16"/>
          <p:cNvGrpSpPr/>
          <p:nvPr/>
        </p:nvGrpSpPr>
        <p:grpSpPr>
          <a:xfrm>
            <a:off x="7414260" y="2769870"/>
            <a:ext cx="1831340" cy="2189480"/>
            <a:chOff x="11582" y="4362"/>
            <a:chExt cx="2960" cy="3448"/>
          </a:xfrm>
        </p:grpSpPr>
        <p:pic>
          <p:nvPicPr>
            <p:cNvPr id="106" name="图片 105"/>
            <p:cNvPicPr/>
            <p:nvPr/>
          </p:nvPicPr>
          <p:blipFill>
            <a:blip r:embed="rId11"/>
            <a:stretch>
              <a:fillRect/>
            </a:stretch>
          </p:blipFill>
          <p:spPr>
            <a:xfrm>
              <a:off x="11582" y="4362"/>
              <a:ext cx="2818" cy="3448"/>
            </a:xfrm>
            <a:prstGeom prst="rect">
              <a:avLst/>
            </a:prstGeom>
            <a:noFill/>
            <a:ln w="9525">
              <a:noFill/>
            </a:ln>
          </p:spPr>
        </p:pic>
        <p:sp>
          <p:nvSpPr>
            <p:cNvPr id="12" name="文本框 11"/>
            <p:cNvSpPr txBox="1"/>
            <p:nvPr>
              <p:custDataLst>
                <p:tags r:id="rId12"/>
              </p:custDataLst>
            </p:nvPr>
          </p:nvSpPr>
          <p:spPr>
            <a:xfrm>
              <a:off x="12808" y="4362"/>
              <a:ext cx="1735" cy="62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r>
                <a:rPr lang="zh-CN" altLang="en-US" sz="1400" b="1">
                  <a:solidFill>
                    <a:schemeClr val="bg1"/>
                  </a:solidFill>
                  <a:ea typeface="宋体" panose="02010600030101010101" pitchFamily="2" charset="-122"/>
                  <a:sym typeface="+mn-ea"/>
                </a:rPr>
                <a:t>斗牛舞</a:t>
              </a:r>
              <a:endParaRPr lang="zh-CN" altLang="en-US" sz="1400" b="1">
                <a:solidFill>
                  <a:schemeClr val="bg1"/>
                </a:solidFill>
                <a:ea typeface="宋体" panose="02010600030101010101" pitchFamily="2"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fade">
                                      <p:cBhvr>
                                        <p:cTn id="11" dur="1000"/>
                                        <p:tgtEl>
                                          <p:spTgt spid="2">
                                            <p:txEl>
                                              <p:pRg st="0" end="0"/>
                                            </p:txEl>
                                          </p:spTgt>
                                        </p:tgtEl>
                                      </p:cBhvr>
                                    </p:animEffect>
                                    <p:anim calcmode="lin" valueType="num">
                                      <p:cBhvr>
                                        <p:cTn id="12"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4">
                                            <p:txEl>
                                              <p:pRg st="0" end="0"/>
                                            </p:txEl>
                                          </p:spTgt>
                                        </p:tgtEl>
                                        <p:attrNameLst>
                                          <p:attrName>style.visibility</p:attrName>
                                        </p:attrNameLst>
                                      </p:cBhvr>
                                      <p:to>
                                        <p:strVal val="visible"/>
                                      </p:to>
                                    </p:set>
                                    <p:animEffect transition="in" filter="fade">
                                      <p:cBhvr>
                                        <p:cTn id="38" dur="1000"/>
                                        <p:tgtEl>
                                          <p:spTgt spid="4">
                                            <p:txEl>
                                              <p:pRg st="0" end="0"/>
                                            </p:txEl>
                                          </p:spTgt>
                                        </p:tgtEl>
                                      </p:cBhvr>
                                    </p:animEffect>
                                    <p:anim calcmode="lin" valueType="num">
                                      <p:cBhvr>
                                        <p:cTn id="39"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0"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010" y="1485265"/>
            <a:ext cx="8109585" cy="748665"/>
          </a:xfrm>
          <a:prstGeom prst="rect">
            <a:avLst/>
          </a:prstGeom>
          <a:noFill/>
          <a:ln w="9525">
            <a:noFill/>
          </a:ln>
        </p:spPr>
        <p:txBody>
          <a:bodyPr>
            <a:noAutofit/>
          </a:bodyPr>
          <a:p>
            <a:pPr indent="284480">
              <a:lnSpc>
                <a:spcPct val="125000"/>
              </a:lnSpc>
              <a:spcBef>
                <a:spcPts val="0"/>
              </a:spcBef>
              <a:spcAft>
                <a:spcPts val="0"/>
              </a:spcAft>
            </a:pPr>
            <a:r>
              <a:rPr lang="en-US" altLang="zh-CN" sz="1800" b="1">
                <a:latin typeface="宋体" panose="02010600030101010101" pitchFamily="2" charset="-122"/>
                <a:ea typeface="宋体" panose="02010600030101010101" pitchFamily="2" charset="-122"/>
                <a:cs typeface="宋体" panose="02010600030101010101" pitchFamily="2" charset="-122"/>
              </a:rPr>
              <a:t> </a:t>
            </a:r>
            <a:r>
              <a:rPr lang="en-US" altLang="zh-CN" sz="1800">
                <a:latin typeface="宋体" panose="02010600030101010101" pitchFamily="2" charset="-122"/>
                <a:ea typeface="宋体" panose="02010600030101010101" pitchFamily="2" charset="-122"/>
                <a:cs typeface="宋体" panose="02010600030101010101" pitchFamily="2" charset="-122"/>
              </a:rPr>
              <a:t>摩登舞有五个舞种：</a:t>
            </a:r>
            <a:r>
              <a:rPr lang="en-US" altLang="zh-CN" sz="1800" b="1">
                <a:solidFill>
                  <a:schemeClr val="accent3"/>
                </a:solidFill>
                <a:latin typeface="宋体" panose="02010600030101010101" pitchFamily="2" charset="-122"/>
                <a:ea typeface="宋体" panose="02010600030101010101" pitchFamily="2" charset="-122"/>
              </a:rPr>
              <a:t>华尔兹、探戈舞、狐步舞、快步舞和维也纳华尔兹</a:t>
            </a:r>
            <a:r>
              <a:rPr lang="en-US" altLang="zh-CN" sz="1800" b="0">
                <a:ea typeface="宋体" panose="02010600030101010101" pitchFamily="2" charset="-122"/>
              </a:rPr>
              <a:t>。</a:t>
            </a:r>
            <a:r>
              <a:rPr lang="en-US" altLang="zh-CN" sz="1800" b="0">
                <a:latin typeface="宋体" panose="02010600030101010101" pitchFamily="2" charset="-122"/>
                <a:ea typeface="宋体" panose="02010600030101010101" pitchFamily="2" charset="-122"/>
                <a:cs typeface="宋体" panose="02010600030101010101" pitchFamily="2" charset="-122"/>
              </a:rPr>
              <a:t> </a:t>
            </a:r>
            <a:endParaRPr lang="zh-CN" altLang="en-US" sz="1800" b="0">
              <a:latin typeface="宋体" panose="02010600030101010101" pitchFamily="2" charset="-122"/>
              <a:ea typeface="宋体" panose="02010600030101010101" pitchFamily="2" charset="-122"/>
              <a:cs typeface="宋体" panose="02010600030101010101" pitchFamily="2" charset="-122"/>
            </a:endParaRPr>
          </a:p>
        </p:txBody>
      </p:sp>
      <p:grpSp>
        <p:nvGrpSpPr>
          <p:cNvPr id="3" name="组合 2"/>
          <p:cNvGrpSpPr/>
          <p:nvPr/>
        </p:nvGrpSpPr>
        <p:grpSpPr>
          <a:xfrm>
            <a:off x="152004" y="100305"/>
            <a:ext cx="1749028" cy="1305192"/>
            <a:chOff x="3034281" y="2742843"/>
            <a:chExt cx="1859557" cy="1387673"/>
          </a:xfrm>
        </p:grpSpPr>
        <p:sp>
          <p:nvSpPr>
            <p:cNvPr id="44038" name="任意多边形 21"/>
            <p:cNvSpPr/>
            <p:nvPr>
              <p:custDataLst>
                <p:tags r:id="rId1"/>
              </p:custDataLst>
            </p:nvPr>
          </p:nvSpPr>
          <p:spPr bwMode="auto">
            <a:xfrm rot="-5400000">
              <a:off x="3270223"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23" name="椭圆 22"/>
            <p:cNvSpPr/>
            <p:nvPr>
              <p:custDataLst>
                <p:tags r:id="rId2"/>
              </p:custDataLst>
            </p:nvPr>
          </p:nvSpPr>
          <p:spPr>
            <a:xfrm>
              <a:off x="3207579"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30" name="文本框 29"/>
            <p:cNvSpPr txBox="1"/>
            <p:nvPr>
              <p:custDataLst>
                <p:tags r:id="rId3"/>
              </p:custDataLst>
            </p:nvPr>
          </p:nvSpPr>
          <p:spPr>
            <a:xfrm>
              <a:off x="3223445" y="2906956"/>
              <a:ext cx="954632" cy="725763"/>
            </a:xfrm>
            <a:prstGeom prst="rect">
              <a:avLst/>
            </a:prstGeom>
            <a:noFill/>
          </p:spPr>
          <p:txBody>
            <a:bodyPr wrap="none" lIns="68271" tIns="34136" rIns="68271" bIns="34136">
              <a:spAutoFit/>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rPr>
                <a:t>摩登舞</a:t>
              </a:r>
              <a:endPar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grpSp>
        <p:nvGrpSpPr>
          <p:cNvPr id="10" name="组合 9"/>
          <p:cNvGrpSpPr/>
          <p:nvPr/>
        </p:nvGrpSpPr>
        <p:grpSpPr>
          <a:xfrm>
            <a:off x="-50165" y="2468245"/>
            <a:ext cx="1979930" cy="2513965"/>
            <a:chOff x="-79" y="3887"/>
            <a:chExt cx="3118" cy="3959"/>
          </a:xfrm>
        </p:grpSpPr>
        <p:pic>
          <p:nvPicPr>
            <p:cNvPr id="107" name="图片 106"/>
            <p:cNvPicPr/>
            <p:nvPr/>
          </p:nvPicPr>
          <p:blipFill>
            <a:blip r:embed="rId4"/>
            <a:srcRect l="6160" r="28763" b="-1150"/>
            <a:stretch>
              <a:fillRect/>
            </a:stretch>
          </p:blipFill>
          <p:spPr>
            <a:xfrm>
              <a:off x="-79" y="3888"/>
              <a:ext cx="3118" cy="3958"/>
            </a:xfrm>
            <a:prstGeom prst="rect">
              <a:avLst/>
            </a:prstGeom>
            <a:noFill/>
            <a:ln w="9525">
              <a:noFill/>
            </a:ln>
          </p:spPr>
        </p:pic>
        <p:sp>
          <p:nvSpPr>
            <p:cNvPr id="5" name="文本框 4"/>
            <p:cNvSpPr txBox="1"/>
            <p:nvPr/>
          </p:nvSpPr>
          <p:spPr>
            <a:xfrm>
              <a:off x="1118" y="3887"/>
              <a:ext cx="1886" cy="49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a:noAutofit/>
            </a:bodyPr>
            <a:p>
              <a:pPr indent="284480" algn="l"/>
              <a:r>
                <a:rPr lang="en-US" altLang="zh-CN" sz="1600" b="1">
                  <a:solidFill>
                    <a:schemeClr val="bg1"/>
                  </a:solidFill>
                  <a:ea typeface="宋体" panose="02010600030101010101" pitchFamily="2" charset="-122"/>
                </a:rPr>
                <a:t> </a:t>
              </a:r>
              <a:r>
                <a:rPr lang="zh-CN" altLang="en-US" sz="1600" b="1">
                  <a:solidFill>
                    <a:schemeClr val="tx1"/>
                  </a:solidFill>
                  <a:ea typeface="宋体" panose="02010600030101010101" pitchFamily="2" charset="-122"/>
                </a:rPr>
                <a:t>华尔兹</a:t>
              </a:r>
              <a:endParaRPr lang="zh-CN" altLang="en-US" sz="1600" b="1">
                <a:solidFill>
                  <a:schemeClr val="tx1"/>
                </a:solidFill>
                <a:ea typeface="宋体" panose="02010600030101010101" pitchFamily="2" charset="-122"/>
              </a:endParaRPr>
            </a:p>
          </p:txBody>
        </p:sp>
      </p:grpSp>
      <p:grpSp>
        <p:nvGrpSpPr>
          <p:cNvPr id="11" name="组合 10"/>
          <p:cNvGrpSpPr/>
          <p:nvPr/>
        </p:nvGrpSpPr>
        <p:grpSpPr>
          <a:xfrm>
            <a:off x="1929765" y="2468245"/>
            <a:ext cx="1788160" cy="2512060"/>
            <a:chOff x="3039" y="3887"/>
            <a:chExt cx="2816" cy="3956"/>
          </a:xfrm>
        </p:grpSpPr>
        <p:pic>
          <p:nvPicPr>
            <p:cNvPr id="108" name="图片 107"/>
            <p:cNvPicPr/>
            <p:nvPr/>
          </p:nvPicPr>
          <p:blipFill>
            <a:blip r:embed="rId5"/>
            <a:srcRect l="18530" r="12603"/>
            <a:stretch>
              <a:fillRect/>
            </a:stretch>
          </p:blipFill>
          <p:spPr>
            <a:xfrm>
              <a:off x="3039" y="3887"/>
              <a:ext cx="2817" cy="3957"/>
            </a:xfrm>
            <a:prstGeom prst="rect">
              <a:avLst/>
            </a:prstGeom>
            <a:noFill/>
            <a:ln w="9525">
              <a:noFill/>
            </a:ln>
          </p:spPr>
        </p:pic>
        <p:sp>
          <p:nvSpPr>
            <p:cNvPr id="6" name="文本框 5"/>
            <p:cNvSpPr txBox="1"/>
            <p:nvPr>
              <p:custDataLst>
                <p:tags r:id="rId6"/>
              </p:custDataLst>
            </p:nvPr>
          </p:nvSpPr>
          <p:spPr>
            <a:xfrm>
              <a:off x="3959" y="3887"/>
              <a:ext cx="1897" cy="49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a:noAutofit/>
            </a:bodyPr>
            <a:p>
              <a:pPr indent="284480"/>
              <a:r>
                <a:rPr lang="en-US" altLang="zh-CN" sz="1600" b="1">
                  <a:solidFill>
                    <a:schemeClr val="bg1"/>
                  </a:solidFill>
                  <a:ea typeface="宋体" panose="02010600030101010101" pitchFamily="2" charset="-122"/>
                </a:rPr>
                <a:t> </a:t>
              </a:r>
              <a:r>
                <a:rPr lang="zh-CN" altLang="en-US" sz="1600" b="1">
                  <a:solidFill>
                    <a:schemeClr val="bg1"/>
                  </a:solidFill>
                  <a:ea typeface="宋体" panose="02010600030101010101" pitchFamily="2" charset="-122"/>
                </a:rPr>
                <a:t>探戈舞</a:t>
              </a:r>
              <a:endParaRPr lang="zh-CN" altLang="en-US" sz="1600" b="1">
                <a:solidFill>
                  <a:schemeClr val="bg1"/>
                </a:solidFill>
                <a:ea typeface="宋体" panose="02010600030101010101" pitchFamily="2" charset="-122"/>
              </a:endParaRPr>
            </a:p>
          </p:txBody>
        </p:sp>
      </p:grpSp>
      <p:grpSp>
        <p:nvGrpSpPr>
          <p:cNvPr id="12" name="组合 11"/>
          <p:cNvGrpSpPr/>
          <p:nvPr/>
        </p:nvGrpSpPr>
        <p:grpSpPr>
          <a:xfrm>
            <a:off x="3718560" y="2467610"/>
            <a:ext cx="1777365" cy="2513330"/>
            <a:chOff x="5856" y="3886"/>
            <a:chExt cx="2799" cy="3958"/>
          </a:xfrm>
        </p:grpSpPr>
        <p:pic>
          <p:nvPicPr>
            <p:cNvPr id="109" name="图片 108"/>
            <p:cNvPicPr/>
            <p:nvPr>
              <p:custDataLst>
                <p:tags r:id="rId7"/>
              </p:custDataLst>
            </p:nvPr>
          </p:nvPicPr>
          <p:blipFill>
            <a:blip r:embed="rId8"/>
            <a:stretch>
              <a:fillRect/>
            </a:stretch>
          </p:blipFill>
          <p:spPr>
            <a:xfrm>
              <a:off x="5856" y="3886"/>
              <a:ext cx="2792" cy="3959"/>
            </a:xfrm>
            <a:prstGeom prst="rect">
              <a:avLst/>
            </a:prstGeom>
            <a:noFill/>
            <a:ln w="9525">
              <a:noFill/>
            </a:ln>
          </p:spPr>
        </p:pic>
        <p:sp>
          <p:nvSpPr>
            <p:cNvPr id="7" name="文本框 6"/>
            <p:cNvSpPr txBox="1"/>
            <p:nvPr>
              <p:custDataLst>
                <p:tags r:id="rId9"/>
              </p:custDataLst>
            </p:nvPr>
          </p:nvSpPr>
          <p:spPr>
            <a:xfrm>
              <a:off x="6759" y="3886"/>
              <a:ext cx="1897" cy="49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a:noAutofit/>
            </a:bodyPr>
            <a:p>
              <a:pPr indent="284480"/>
              <a:r>
                <a:rPr lang="en-US" altLang="zh-CN" sz="1600" b="1">
                  <a:solidFill>
                    <a:schemeClr val="bg1"/>
                  </a:solidFill>
                  <a:ea typeface="宋体" panose="02010600030101010101" pitchFamily="2" charset="-122"/>
                </a:rPr>
                <a:t> </a:t>
              </a:r>
              <a:r>
                <a:rPr lang="zh-CN" altLang="en-US" sz="1600" b="1">
                  <a:solidFill>
                    <a:schemeClr val="bg1"/>
                  </a:solidFill>
                  <a:ea typeface="宋体" panose="02010600030101010101" pitchFamily="2" charset="-122"/>
                </a:rPr>
                <a:t>狐步舞</a:t>
              </a:r>
              <a:endParaRPr lang="zh-CN" altLang="en-US" sz="1600" b="1">
                <a:solidFill>
                  <a:schemeClr val="bg1"/>
                </a:solidFill>
                <a:ea typeface="宋体" panose="02010600030101010101" pitchFamily="2" charset="-122"/>
              </a:endParaRPr>
            </a:p>
          </p:txBody>
        </p:sp>
      </p:grpSp>
      <p:grpSp>
        <p:nvGrpSpPr>
          <p:cNvPr id="13" name="组合 12"/>
          <p:cNvGrpSpPr/>
          <p:nvPr/>
        </p:nvGrpSpPr>
        <p:grpSpPr>
          <a:xfrm>
            <a:off x="5491480" y="2467610"/>
            <a:ext cx="1784350" cy="2512060"/>
            <a:chOff x="8648" y="3886"/>
            <a:chExt cx="2810" cy="3956"/>
          </a:xfrm>
        </p:grpSpPr>
        <p:pic>
          <p:nvPicPr>
            <p:cNvPr id="110" name="图片 109"/>
            <p:cNvPicPr/>
            <p:nvPr/>
          </p:nvPicPr>
          <p:blipFill>
            <a:blip r:embed="rId10"/>
            <a:srcRect l="47578" b="767"/>
            <a:stretch>
              <a:fillRect/>
            </a:stretch>
          </p:blipFill>
          <p:spPr>
            <a:xfrm>
              <a:off x="8648" y="3886"/>
              <a:ext cx="2811" cy="3957"/>
            </a:xfrm>
            <a:prstGeom prst="rect">
              <a:avLst/>
            </a:prstGeom>
            <a:noFill/>
            <a:ln w="9525">
              <a:noFill/>
            </a:ln>
          </p:spPr>
        </p:pic>
        <p:sp>
          <p:nvSpPr>
            <p:cNvPr id="8" name="文本框 7"/>
            <p:cNvSpPr txBox="1"/>
            <p:nvPr>
              <p:custDataLst>
                <p:tags r:id="rId11"/>
              </p:custDataLst>
            </p:nvPr>
          </p:nvSpPr>
          <p:spPr>
            <a:xfrm>
              <a:off x="9559" y="3887"/>
              <a:ext cx="1897" cy="49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a:noAutofit/>
            </a:bodyPr>
            <a:p>
              <a:pPr indent="284480"/>
              <a:r>
                <a:rPr lang="en-US" altLang="zh-CN" sz="1600" b="1">
                  <a:solidFill>
                    <a:schemeClr val="bg1"/>
                  </a:solidFill>
                  <a:ea typeface="宋体" panose="02010600030101010101" pitchFamily="2" charset="-122"/>
                </a:rPr>
                <a:t> </a:t>
              </a:r>
              <a:r>
                <a:rPr lang="zh-CN" altLang="en-US" sz="1600" b="1">
                  <a:solidFill>
                    <a:schemeClr val="bg1"/>
                  </a:solidFill>
                  <a:ea typeface="宋体" panose="02010600030101010101" pitchFamily="2" charset="-122"/>
                </a:rPr>
                <a:t>快步舞</a:t>
              </a:r>
              <a:endParaRPr lang="zh-CN" altLang="en-US" sz="1600" b="1">
                <a:solidFill>
                  <a:schemeClr val="bg1"/>
                </a:solidFill>
                <a:ea typeface="宋体" panose="02010600030101010101" pitchFamily="2" charset="-122"/>
              </a:endParaRPr>
            </a:p>
          </p:txBody>
        </p:sp>
      </p:grpSp>
      <p:grpSp>
        <p:nvGrpSpPr>
          <p:cNvPr id="14" name="组合 13"/>
          <p:cNvGrpSpPr/>
          <p:nvPr/>
        </p:nvGrpSpPr>
        <p:grpSpPr>
          <a:xfrm>
            <a:off x="7269480" y="2467610"/>
            <a:ext cx="1873885" cy="2512060"/>
            <a:chOff x="11448" y="3886"/>
            <a:chExt cx="2951" cy="3956"/>
          </a:xfrm>
        </p:grpSpPr>
        <p:pic>
          <p:nvPicPr>
            <p:cNvPr id="111" name="图片 110"/>
            <p:cNvPicPr/>
            <p:nvPr/>
          </p:nvPicPr>
          <p:blipFill>
            <a:blip r:embed="rId12"/>
            <a:srcRect l="20104" b="3335"/>
            <a:stretch>
              <a:fillRect/>
            </a:stretch>
          </p:blipFill>
          <p:spPr>
            <a:xfrm>
              <a:off x="11448" y="3886"/>
              <a:ext cx="2912" cy="3957"/>
            </a:xfrm>
            <a:prstGeom prst="rect">
              <a:avLst/>
            </a:prstGeom>
            <a:noFill/>
            <a:ln w="9525">
              <a:noFill/>
            </a:ln>
          </p:spPr>
        </p:pic>
        <p:sp>
          <p:nvSpPr>
            <p:cNvPr id="9" name="文本框 8"/>
            <p:cNvSpPr txBox="1"/>
            <p:nvPr>
              <p:custDataLst>
                <p:tags r:id="rId13"/>
              </p:custDataLst>
            </p:nvPr>
          </p:nvSpPr>
          <p:spPr>
            <a:xfrm>
              <a:off x="11591" y="3888"/>
              <a:ext cx="2809" cy="497"/>
            </a:xfrm>
            <a:prstGeom prst="rect">
              <a:avLst/>
            </a:prstGeom>
            <a:noFill/>
            <a:ln>
              <a:noFill/>
            </a:ln>
          </p:spPr>
          <p:style>
            <a:lnRef idx="2">
              <a:schemeClr val="accent2"/>
            </a:lnRef>
            <a:fillRef idx="1">
              <a:schemeClr val="lt1"/>
            </a:fillRef>
            <a:effectRef idx="0">
              <a:schemeClr val="accent2"/>
            </a:effectRef>
            <a:fontRef idx="minor">
              <a:schemeClr val="dk1"/>
            </a:fontRef>
          </p:style>
          <p:txBody>
            <a:bodyPr>
              <a:noAutofit/>
            </a:bodyPr>
            <a:p>
              <a:pPr indent="284480"/>
              <a:r>
                <a:rPr lang="zh-CN" altLang="en-US" sz="1600" b="1">
                  <a:solidFill>
                    <a:schemeClr val="bg1"/>
                  </a:solidFill>
                  <a:ea typeface="宋体" panose="02010600030101010101" pitchFamily="2" charset="-122"/>
                </a:rPr>
                <a:t>维也纳华尔兹</a:t>
              </a:r>
              <a:endParaRPr lang="zh-CN" altLang="en-US" sz="1600" b="1">
                <a:solidFill>
                  <a:schemeClr val="bg1"/>
                </a:solidFill>
                <a:ea typeface="宋体"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fade">
                                      <p:cBhvr>
                                        <p:cTn id="11" dur="1000"/>
                                        <p:tgtEl>
                                          <p:spTgt spid="2">
                                            <p:txEl>
                                              <p:pRg st="0" end="0"/>
                                            </p:txEl>
                                          </p:spTgt>
                                        </p:tgtEl>
                                      </p:cBhvr>
                                    </p:animEffect>
                                    <p:anim calcmode="lin" valueType="num">
                                      <p:cBhvr>
                                        <p:cTn id="12"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7650" y="394970"/>
            <a:ext cx="7291705" cy="1621155"/>
          </a:xfrm>
          <a:prstGeom prst="rect">
            <a:avLst/>
          </a:prstGeom>
          <a:noFill/>
          <a:ln w="9525">
            <a:noFill/>
          </a:ln>
        </p:spPr>
        <p:txBody>
          <a:bodyPr>
            <a:noAutofit/>
          </a:bodyPr>
          <a:p>
            <a:pPr indent="284480"/>
            <a:endParaRPr lang="zh-CN" altLang="en-US" sz="1800" b="0">
              <a:ea typeface="宋体" panose="02010600030101010101" pitchFamily="2" charset="-122"/>
            </a:endParaRPr>
          </a:p>
        </p:txBody>
      </p:sp>
      <p:grpSp>
        <p:nvGrpSpPr>
          <p:cNvPr id="5" name="组合 4"/>
          <p:cNvGrpSpPr/>
          <p:nvPr/>
        </p:nvGrpSpPr>
        <p:grpSpPr>
          <a:xfrm>
            <a:off x="247731" y="267945"/>
            <a:ext cx="1749028" cy="1305192"/>
            <a:chOff x="4991310" y="2742843"/>
            <a:chExt cx="1859557" cy="1387673"/>
          </a:xfrm>
        </p:grpSpPr>
        <p:sp>
          <p:nvSpPr>
            <p:cNvPr id="6" name="任意多边形 24"/>
            <p:cNvSpPr/>
            <p:nvPr>
              <p:custDataLst>
                <p:tags r:id="rId1"/>
              </p:custDataLst>
            </p:nvPr>
          </p:nvSpPr>
          <p:spPr bwMode="auto">
            <a:xfrm rot="-5400000">
              <a:off x="5227252"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7" name="椭圆 6"/>
            <p:cNvSpPr/>
            <p:nvPr>
              <p:custDataLst>
                <p:tags r:id="rId2"/>
              </p:custDataLst>
            </p:nvPr>
          </p:nvSpPr>
          <p:spPr>
            <a:xfrm>
              <a:off x="5164851"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31" name="文本框 30"/>
            <p:cNvSpPr txBox="1"/>
            <p:nvPr>
              <p:custDataLst>
                <p:tags r:id="rId3"/>
              </p:custDataLst>
            </p:nvPr>
          </p:nvSpPr>
          <p:spPr>
            <a:xfrm>
              <a:off x="5164650" y="3165530"/>
              <a:ext cx="1029571" cy="398326"/>
            </a:xfrm>
            <a:prstGeom prst="rect">
              <a:avLst/>
            </a:prstGeom>
            <a:noFill/>
          </p:spPr>
          <p:txBody>
            <a:bodyPr wrap="none" lIns="68271" tIns="34136" rIns="68271" bIns="34136">
              <a:spAutoFit/>
            </a:bodyPr>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rPr>
                <a:t>团体舞</a:t>
              </a:r>
              <a:r>
                <a:rPr kumimoji="0" lang="en-US" altLang="zh-CN" sz="2000" b="0" i="0" u="none" strike="noStrike" kern="1200" cap="none" spc="0" normalizeH="0" baseline="0" noProof="0" dirty="0">
                  <a:ln>
                    <a:noFill/>
                  </a:ln>
                  <a:solidFill>
                    <a:prstClr val="black">
                      <a:lumMod val="65000"/>
                      <a:lumOff val="35000"/>
                    </a:prstClr>
                  </a:solidFill>
                  <a:effectLst/>
                  <a:uLnTx/>
                  <a:uFillTx/>
                  <a:cs typeface="+mn-ea"/>
                  <a:sym typeface="+mn-lt"/>
                </a:rPr>
                <a:t> </a:t>
              </a:r>
              <a:endParaRPr kumimoji="0" lang="en-US" altLang="zh-CN" sz="20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grpSp>
        <p:nvGrpSpPr>
          <p:cNvPr id="8" name="组合 7"/>
          <p:cNvGrpSpPr/>
          <p:nvPr/>
        </p:nvGrpSpPr>
        <p:grpSpPr>
          <a:xfrm>
            <a:off x="1394460" y="1485900"/>
            <a:ext cx="3161665" cy="2310765"/>
            <a:chOff x="2196" y="2340"/>
            <a:chExt cx="4979" cy="3639"/>
          </a:xfrm>
        </p:grpSpPr>
        <p:pic>
          <p:nvPicPr>
            <p:cNvPr id="102" name="图片 102" descr="39eef6eb6e08a81dfbb71d39821b79f"/>
            <p:cNvPicPr>
              <a:picLocks noChangeAspect="1"/>
            </p:cNvPicPr>
            <p:nvPr/>
          </p:nvPicPr>
          <p:blipFill>
            <a:blip r:embed="rId4"/>
            <a:srcRect l="10183" t="20386" r="8833" b="12872"/>
            <a:stretch>
              <a:fillRect/>
            </a:stretch>
          </p:blipFill>
          <p:spPr>
            <a:xfrm>
              <a:off x="2196" y="2898"/>
              <a:ext cx="4979" cy="3081"/>
            </a:xfrm>
            <a:prstGeom prst="rect">
              <a:avLst/>
            </a:prstGeom>
          </p:spPr>
        </p:pic>
        <p:sp>
          <p:nvSpPr>
            <p:cNvPr id="3" name="文本框 2"/>
            <p:cNvSpPr txBox="1"/>
            <p:nvPr/>
          </p:nvSpPr>
          <p:spPr>
            <a:xfrm>
              <a:off x="2758" y="2340"/>
              <a:ext cx="3409" cy="433"/>
            </a:xfrm>
            <a:prstGeom prst="rect">
              <a:avLst/>
            </a:prstGeom>
            <a:noFill/>
            <a:ln>
              <a:noFill/>
            </a:ln>
          </p:spPr>
          <p:style>
            <a:lnRef idx="2">
              <a:schemeClr val="accent2"/>
            </a:lnRef>
            <a:fillRef idx="1">
              <a:schemeClr val="lt1"/>
            </a:fillRef>
            <a:effectRef idx="0">
              <a:schemeClr val="accent2"/>
            </a:effectRef>
            <a:fontRef idx="minor">
              <a:schemeClr val="dk1"/>
            </a:fontRef>
          </p:style>
          <p:txBody>
            <a:bodyPr>
              <a:noAutofit/>
            </a:bodyPr>
            <a:p>
              <a:pPr indent="284480"/>
              <a:r>
                <a:rPr lang="zh-CN" altLang="en-US" sz="1600" b="0">
                  <a:solidFill>
                    <a:srgbClr val="000000"/>
                  </a:solidFill>
                  <a:ea typeface="宋体" panose="02010600030101010101" pitchFamily="2" charset="-122"/>
                </a:rPr>
                <a:t>舞蹈《月夜》</a:t>
              </a:r>
              <a:r>
                <a:rPr lang="zh-CN" altLang="en-US" sz="1600" b="0">
                  <a:solidFill>
                    <a:srgbClr val="000000"/>
                  </a:solidFill>
                  <a:ea typeface="宋体" panose="02010600030101010101" pitchFamily="2" charset="-122"/>
                </a:rPr>
                <a:t>图片</a:t>
              </a:r>
              <a:endParaRPr lang="zh-CN" altLang="en-US" sz="1600" b="0">
                <a:solidFill>
                  <a:srgbClr val="000000"/>
                </a:solidFill>
                <a:ea typeface="宋体" panose="02010600030101010101" pitchFamily="2" charset="-122"/>
              </a:endParaRPr>
            </a:p>
          </p:txBody>
        </p:sp>
      </p:grpSp>
      <p:grpSp>
        <p:nvGrpSpPr>
          <p:cNvPr id="11" name="组合 10"/>
          <p:cNvGrpSpPr/>
          <p:nvPr/>
        </p:nvGrpSpPr>
        <p:grpSpPr>
          <a:xfrm>
            <a:off x="4850765" y="1485900"/>
            <a:ext cx="3329940" cy="2286635"/>
            <a:chOff x="7620" y="2378"/>
            <a:chExt cx="5244" cy="3601"/>
          </a:xfrm>
        </p:grpSpPr>
        <p:pic>
          <p:nvPicPr>
            <p:cNvPr id="112" name="图片 111"/>
            <p:cNvPicPr/>
            <p:nvPr/>
          </p:nvPicPr>
          <p:blipFill>
            <a:blip r:embed="rId5"/>
            <a:stretch>
              <a:fillRect/>
            </a:stretch>
          </p:blipFill>
          <p:spPr>
            <a:xfrm>
              <a:off x="7620" y="2897"/>
              <a:ext cx="5244" cy="3082"/>
            </a:xfrm>
            <a:prstGeom prst="rect">
              <a:avLst/>
            </a:prstGeom>
            <a:noFill/>
            <a:ln w="9525">
              <a:noFill/>
            </a:ln>
          </p:spPr>
        </p:pic>
        <p:sp>
          <p:nvSpPr>
            <p:cNvPr id="4" name="文本框 3"/>
            <p:cNvSpPr txBox="1"/>
            <p:nvPr/>
          </p:nvSpPr>
          <p:spPr>
            <a:xfrm>
              <a:off x="8513" y="2378"/>
              <a:ext cx="3577" cy="433"/>
            </a:xfrm>
            <a:prstGeom prst="rect">
              <a:avLst/>
            </a:prstGeom>
            <a:noFill/>
            <a:ln>
              <a:noFill/>
            </a:ln>
          </p:spPr>
          <p:style>
            <a:lnRef idx="2">
              <a:schemeClr val="accent2"/>
            </a:lnRef>
            <a:fillRef idx="1">
              <a:schemeClr val="lt1"/>
            </a:fillRef>
            <a:effectRef idx="0">
              <a:schemeClr val="accent2"/>
            </a:effectRef>
            <a:fontRef idx="minor">
              <a:schemeClr val="dk1"/>
            </a:fontRef>
          </p:style>
          <p:txBody>
            <a:bodyPr>
              <a:noAutofit/>
            </a:bodyPr>
            <a:p>
              <a:pPr indent="284480"/>
              <a:r>
                <a:rPr lang="zh-CN" altLang="en-US" sz="1600" b="0">
                  <a:solidFill>
                    <a:srgbClr val="000000"/>
                  </a:solidFill>
                  <a:ea typeface="宋体" panose="02010600030101010101" pitchFamily="2" charset="-122"/>
                </a:rPr>
                <a:t>舞蹈《士》</a:t>
              </a:r>
              <a:r>
                <a:rPr lang="zh-CN" altLang="en-US" sz="1600" b="0">
                  <a:solidFill>
                    <a:srgbClr val="000000"/>
                  </a:solidFill>
                  <a:ea typeface="宋体" panose="02010600030101010101" pitchFamily="2" charset="-122"/>
                </a:rPr>
                <a:t>图片</a:t>
              </a:r>
              <a:endParaRPr lang="zh-CN" altLang="en-US" sz="1600" b="0">
                <a:solidFill>
                  <a:srgbClr val="000000"/>
                </a:solidFill>
                <a:ea typeface="宋体"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fill="hold"/>
                                        <p:tgtEl>
                                          <p:spTgt spid="5"/>
                                        </p:tgtEl>
                                        <p:attrNameLst>
                                          <p:attrName>ppt_x</p:attrName>
                                        </p:attrNameLst>
                                      </p:cBhvr>
                                      <p:tavLst>
                                        <p:tav tm="0">
                                          <p:val>
                                            <p:strVal val="0-#ppt_w/2"/>
                                          </p:val>
                                        </p:tav>
                                        <p:tav tm="100000">
                                          <p:val>
                                            <p:strVal val="#ppt_x"/>
                                          </p:val>
                                        </p:tav>
                                      </p:tavLst>
                                    </p:anim>
                                    <p:anim calcmode="lin" valueType="num">
                                      <p:cBhvr additive="base">
                                        <p:cTn id="8"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619760" y="1615440"/>
            <a:ext cx="7525385" cy="328676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en-US" altLang="zh-CN" sz="1800" b="0">
                <a:latin typeface="宋体" panose="02010600030101010101" pitchFamily="2" charset="-122"/>
                <a:ea typeface="宋体" panose="02010600030101010101" pitchFamily="2" charset="-122"/>
                <a:cs typeface="宋体" panose="02010600030101010101" pitchFamily="2" charset="-122"/>
              </a:rPr>
              <a:t>国标舞在欧洲舞蹈史上已有一百多年的历史</a:t>
            </a:r>
            <a:r>
              <a:rPr lang="zh-CN" altLang="en-US" sz="1800" b="0">
                <a:latin typeface="宋体" panose="02010600030101010101" pitchFamily="2" charset="-122"/>
                <a:ea typeface="宋体" panose="02010600030101010101" pitchFamily="2" charset="-122"/>
                <a:cs typeface="宋体" panose="02010600030101010101" pitchFamily="2" charset="-122"/>
              </a:rPr>
              <a:t>。</a:t>
            </a:r>
            <a:r>
              <a:rPr lang="en-US" altLang="zh-CN" sz="1800" b="0">
                <a:latin typeface="宋体" panose="02010600030101010101" pitchFamily="2" charset="-122"/>
                <a:ea typeface="宋体" panose="02010600030101010101" pitchFamily="2" charset="-122"/>
                <a:cs typeface="宋体" panose="02010600030101010101" pitchFamily="2" charset="-122"/>
              </a:rPr>
              <a:t>早在</a:t>
            </a:r>
            <a:r>
              <a:rPr lang="en-US" alt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1904年，英国皇家舞蹈教师协会</a:t>
            </a:r>
            <a:r>
              <a:rPr lang="en-US" altLang="zh-CN" sz="1800" b="0">
                <a:latin typeface="宋体" panose="02010600030101010101" pitchFamily="2" charset="-122"/>
                <a:ea typeface="宋体" panose="02010600030101010101" pitchFamily="2" charset="-122"/>
                <a:cs typeface="宋体" panose="02010600030101010101" pitchFamily="2" charset="-122"/>
              </a:rPr>
              <a:t>（Imperial Society of Teachers of Dancing，简称ISTD）将当时在欧美流行的、来自世界各国的</a:t>
            </a:r>
            <a:r>
              <a:rPr lang="en-US" alt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音乐、舞姿、舞步、方向</a:t>
            </a:r>
            <a:r>
              <a:rPr lang="en-US" altLang="zh-CN" sz="1800" b="0">
                <a:latin typeface="宋体" panose="02010600030101010101" pitchFamily="2" charset="-122"/>
                <a:ea typeface="宋体" panose="02010600030101010101" pitchFamily="2" charset="-122"/>
                <a:cs typeface="宋体" panose="02010600030101010101" pitchFamily="2" charset="-122"/>
              </a:rPr>
              <a:t>等进行了整理、规范和加工，随后制定出了与之相关的</a:t>
            </a:r>
            <a:r>
              <a:rPr lang="en-US" alt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舞蹈理论、技巧、音乐、服装等统一标准</a:t>
            </a:r>
            <a:r>
              <a:rPr lang="en-US" altLang="zh-CN" sz="1800" b="0">
                <a:latin typeface="宋体" panose="02010600030101010101" pitchFamily="2" charset="-122"/>
                <a:ea typeface="宋体" panose="02010600030101010101" pitchFamily="2" charset="-122"/>
                <a:cs typeface="宋体" panose="02010600030101010101" pitchFamily="2" charset="-122"/>
              </a:rPr>
              <a:t>，并最终将其公布为“国际标准交谊舞舞厅舞”（简称“国标舞”），后为世界各国所遵循。</a:t>
            </a:r>
            <a:endParaRPr lang="zh-CN" altLang="en-US" sz="2000" b="0">
              <a:latin typeface="宋体" panose="02010600030101010101" pitchFamily="2" charset="-122"/>
              <a:ea typeface="宋体" panose="02010600030101010101" pitchFamily="2" charset="-122"/>
              <a:cs typeface="宋体" panose="02010600030101010101" pitchFamily="2" charset="-122"/>
            </a:endParaRPr>
          </a:p>
        </p:txBody>
      </p:sp>
      <p:sp>
        <p:nvSpPr>
          <p:cNvPr id="2" name="文本框 1"/>
          <p:cNvSpPr txBox="1"/>
          <p:nvPr>
            <p:custDataLst>
              <p:tags r:id="rId1"/>
            </p:custDataLst>
          </p:nvPr>
        </p:nvSpPr>
        <p:spPr>
          <a:xfrm>
            <a:off x="307340" y="579755"/>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en-US" altLang="zh-CN" sz="2400" b="1">
                <a:latin typeface="黑体" panose="02010609060101010101" charset="-122"/>
                <a:ea typeface="黑体" panose="02010609060101010101" charset="-122"/>
                <a:cs typeface="黑体" panose="02010609060101010101" charset="-122"/>
              </a:rPr>
              <a:t>  二、国际标准舞</a:t>
            </a:r>
            <a:r>
              <a:rPr lang="zh-CN" altLang="en-US" sz="2400" b="1">
                <a:latin typeface="黑体" panose="02010609060101010101" charset="-122"/>
                <a:ea typeface="黑体" panose="02010609060101010101" charset="-122"/>
                <a:cs typeface="黑体" panose="02010609060101010101" charset="-122"/>
              </a:rPr>
              <a:t>的形成</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p:tgtEl>
                                          <p:spTgt spid="2">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2">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00">
                                            <p:txEl>
                                              <p:pRg st="0" end="0"/>
                                            </p:txEl>
                                          </p:spTgt>
                                        </p:tgtEl>
                                        <p:attrNameLst>
                                          <p:attrName>style.visibility</p:attrName>
                                        </p:attrNameLst>
                                      </p:cBhvr>
                                      <p:to>
                                        <p:strVal val="visible"/>
                                      </p:to>
                                    </p:set>
                                    <p:animEffect transition="in" filter="fade">
                                      <p:cBhvr>
                                        <p:cTn id="12" dur="1000"/>
                                        <p:tgtEl>
                                          <p:spTgt spid="100">
                                            <p:txEl>
                                              <p:pRg st="0" end="0"/>
                                            </p:txEl>
                                          </p:spTgt>
                                        </p:tgtEl>
                                      </p:cBhvr>
                                    </p:animEffect>
                                    <p:anim calcmode="lin" valueType="num">
                                      <p:cBhvr>
                                        <p:cTn id="13" dur="1000" fill="hold"/>
                                        <p:tgtEl>
                                          <p:spTgt spid="100">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0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MH" val="20170401212220"/>
  <p:tag name="MH_LIBRARY" val="CONTENTS"/>
  <p:tag name="MH_TYPE" val="NUMBER"/>
  <p:tag name="ID" val="547146"/>
  <p:tag name="MH_ORDER" val="1"/>
</p:tagLst>
</file>

<file path=ppt/tags/tag11.xml><?xml version="1.0" encoding="utf-8"?>
<p:tagLst xmlns:p="http://schemas.openxmlformats.org/presentationml/2006/main">
  <p:tag name="MH" val="20170401212220"/>
  <p:tag name="MH_LIBRARY" val="CONTENTS"/>
  <p:tag name="MH_TYPE" val="TITLE"/>
  <p:tag name="ID" val="547146"/>
</p:tagLst>
</file>

<file path=ppt/tags/tag12.xml><?xml version="1.0" encoding="utf-8"?>
<p:tagLst xmlns:p="http://schemas.openxmlformats.org/presentationml/2006/main">
  <p:tag name="MH" val="20170401212220"/>
  <p:tag name="MH_LIBRARY" val="CONTENTS"/>
  <p:tag name="MH_TYPE" val="NUMBER"/>
  <p:tag name="ID" val="547146"/>
  <p:tag name="MH_ORDER" val="NUMBER"/>
</p:tagLst>
</file>

<file path=ppt/tags/tag13.xml><?xml version="1.0" encoding="utf-8"?>
<p:tagLst xmlns:p="http://schemas.openxmlformats.org/presentationml/2006/main">
  <p:tag name="KSO_WM_UNIT_PLACING_PICTURE_USER_VIEWPORT" val="{&quot;height&quot;:666,&quot;width&quot;:11846}"/>
</p:tagLst>
</file>

<file path=ppt/tags/tag14.xml><?xml version="1.0" encoding="utf-8"?>
<p:tagLst xmlns:p="http://schemas.openxmlformats.org/presentationml/2006/main">
  <p:tag name="KSO_WM_UNIT_PLACING_PICTURE_USER_VIEWPORT" val="{&quot;height&quot;:1167,&quot;width&quot;:9472}"/>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MH" val="20170401212220"/>
  <p:tag name="MH_LIBRARY" val="CONTENTS"/>
  <p:tag name="MH_TYPE" val="ENTRY"/>
  <p:tag name="ID" val="547146"/>
  <p:tag name="MH_ORDER" val="2"/>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UNIT_PLACING_PICTURE_USER_VIEWPORT" val="{&quot;height&quot;:666,&quot;width&quot;:11846}"/>
</p:tagLst>
</file>

<file path=ppt/tags/tag34.xml><?xml version="1.0" encoding="utf-8"?>
<p:tagLst xmlns:p="http://schemas.openxmlformats.org/presentationml/2006/main">
  <p:tag name="KSO_WM_UNIT_PLACING_PICTURE_USER_VIEWPORT" val="{&quot;height&quot;:666,&quot;width&quot;:11846}"/>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MH" val="20170401212220"/>
  <p:tag name="MH_LIBRARY" val="CONTENTS"/>
  <p:tag name="MH_TYPE" val="NUMBER"/>
  <p:tag name="ID" val="547146"/>
  <p:tag name="MH_ORDER" val="2"/>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MH" val="20170401212220"/>
  <p:tag name="MH_LIBRARY" val="CONTENTS"/>
  <p:tag name="MH_TYPE" val="TITLE"/>
  <p:tag name="ID" val="547146"/>
</p:tagLst>
</file>

<file path=ppt/tags/tag42.xml><?xml version="1.0" encoding="utf-8"?>
<p:tagLst xmlns:p="http://schemas.openxmlformats.org/presentationml/2006/main">
  <p:tag name="MH" val="20170401212220"/>
  <p:tag name="MH_LIBRARY" val="CONTENTS"/>
  <p:tag name="MH_TYPE" val="NUMBER"/>
  <p:tag name="ID" val="547146"/>
  <p:tag name="MH_ORDER" val="NUMBER"/>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UNIT_PLACING_PICTURE_USER_VIEWPORT" val="{&quot;height&quot;:666,&quot;width&quot;:11846}"/>
</p:tagLst>
</file>

<file path=ppt/tags/tag48.xml><?xml version="1.0" encoding="utf-8"?>
<p:tagLst xmlns:p="http://schemas.openxmlformats.org/presentationml/2006/main">
  <p:tag name="MH" val="20170401212220"/>
  <p:tag name="MH_LIBRARY" val="CONTENTS"/>
  <p:tag name="MH_TYPE" val="TITLE"/>
  <p:tag name="ID" val="547146"/>
</p:tagLst>
</file>

<file path=ppt/tags/tag49.xml><?xml version="1.0" encoding="utf-8"?>
<p:tagLst xmlns:p="http://schemas.openxmlformats.org/presentationml/2006/main">
  <p:tag name="MH" val="20170401212220"/>
  <p:tag name="MH_LIBRARY" val="CONTENTS"/>
  <p:tag name="MH_TYPE" val="NUMBER"/>
  <p:tag name="ID" val="547146"/>
  <p:tag name="MH_ORDER" val="NUMBER"/>
</p:tagLst>
</file>

<file path=ppt/tags/tag5.xml><?xml version="1.0" encoding="utf-8"?>
<p:tagLst xmlns:p="http://schemas.openxmlformats.org/presentationml/2006/main">
  <p:tag name="MH" val="20170401212220"/>
  <p:tag name="MH_LIBRARY" val="CONTENTS"/>
  <p:tag name="MH_TYPE" val="ENTRY"/>
  <p:tag name="ID" val="547146"/>
  <p:tag name="MH_ORDER" val="3"/>
</p:tagLst>
</file>

<file path=ppt/tags/tag50.xml><?xml version="1.0" encoding="utf-8"?>
<p:tagLst xmlns:p="http://schemas.openxmlformats.org/presentationml/2006/main">
  <p:tag name="KSO_WM_UNIT_TABLE_BEAUTIFY" val="smartTable{ca30da4c-d700-4cec-92af-702c3da0c43a}"/>
  <p:tag name="TABLE_ENDDRAG_ORIGIN_RECT" val="581*114"/>
  <p:tag name="TABLE_ENDDRAG_RECT" val="71*206*582*114"/>
</p:tagLst>
</file>

<file path=ppt/tags/tag51.xml><?xml version="1.0" encoding="utf-8"?>
<p:tagLst xmlns:p="http://schemas.openxmlformats.org/presentationml/2006/main">
  <p:tag name="TABLE_ENDDRAG_ORIGIN_RECT" val="518*53"/>
  <p:tag name="TABLE_ENDDRAG_RECT" val="100*287*518*53"/>
</p:tagLst>
</file>

<file path=ppt/tags/tag52.xml><?xml version="1.0" encoding="utf-8"?>
<p:tagLst xmlns:p="http://schemas.openxmlformats.org/presentationml/2006/main">
  <p:tag name="MH" val="20170401212220"/>
  <p:tag name="MH_LIBRARY" val="CONTENTS"/>
  <p:tag name="MH_TYPE" val="TITLE"/>
  <p:tag name="ID" val="547146"/>
</p:tagLst>
</file>

<file path=ppt/tags/tag53.xml><?xml version="1.0" encoding="utf-8"?>
<p:tagLst xmlns:p="http://schemas.openxmlformats.org/presentationml/2006/main">
  <p:tag name="MH" val="20170401212220"/>
  <p:tag name="MH_LIBRARY" val="CONTENTS"/>
  <p:tag name="MH_TYPE" val="NUMBER"/>
  <p:tag name="ID" val="547146"/>
  <p:tag name="MH_ORDER" val="NUMBER"/>
</p:tagLst>
</file>

<file path=ppt/tags/tag54.xml><?xml version="1.0" encoding="utf-8"?>
<p:tagLst xmlns:p="http://schemas.openxmlformats.org/presentationml/2006/main">
  <p:tag name="MH_CONTENTSID" val="290"/>
  <p:tag name="MH_SECTIONID" val="291,292,293,294,"/>
  <p:tag name="KSO_WPP_MARK_KEY" val="96ab9f3a-ef56-4154-ba60-01cc66e49e2a"/>
  <p:tag name="COMMONDATA" val="eyJoZGlkIjoiMTY3OTNhODFkZmQ1ZDY0ZDZkYjNmOWQ2ZDMxNDhmZjEifQ=="/>
</p:tagLst>
</file>

<file path=ppt/tags/tag6.xml><?xml version="1.0" encoding="utf-8"?>
<p:tagLst xmlns:p="http://schemas.openxmlformats.org/presentationml/2006/main">
  <p:tag name="MH" val="20170401212220"/>
  <p:tag name="MH_LIBRARY" val="CONTENTS"/>
  <p:tag name="MH_TYPE" val="NUMBER"/>
  <p:tag name="ID" val="547146"/>
  <p:tag name="MH_ORDER" val="3"/>
</p:tagLst>
</file>

<file path=ppt/tags/tag7.xml><?xml version="1.0" encoding="utf-8"?>
<p:tagLst xmlns:p="http://schemas.openxmlformats.org/presentationml/2006/main">
  <p:tag name="MH" val="20170401212220"/>
  <p:tag name="MH_LIBRARY" val="CONTENTS"/>
  <p:tag name="MH_TYPE" val="ENTRY"/>
  <p:tag name="ID" val="547146"/>
  <p:tag name="MH_ORDER" val="2"/>
  <p:tag name="KSO_WM_BEAUTIFY_FLAG" val=""/>
</p:tagLst>
</file>

<file path=ppt/tags/tag8.xml><?xml version="1.0" encoding="utf-8"?>
<p:tagLst xmlns:p="http://schemas.openxmlformats.org/presentationml/2006/main">
  <p:tag name="MH" val="20170401212220"/>
  <p:tag name="MH_LIBRARY" val="CONTENTS"/>
  <p:tag name="MH_TYPE" val="NUMBER"/>
  <p:tag name="ID" val="547146"/>
  <p:tag name="MH_ORDER" val="2"/>
  <p:tag name="KSO_WM_BEAUTIFY_FLAG" val=""/>
</p:tagLst>
</file>

<file path=ppt/tags/tag9.xml><?xml version="1.0" encoding="utf-8"?>
<p:tagLst xmlns:p="http://schemas.openxmlformats.org/presentationml/2006/main">
  <p:tag name="MH" val="20170401212220"/>
  <p:tag name="MH_LIBRARY" val="CONTENTS"/>
  <p:tag name="MH_TYPE" val="ENTRY"/>
  <p:tag name="ID" val="547146"/>
  <p:tag name="MH_ORDER" val="1"/>
</p:tagLst>
</file>

<file path=ppt/theme/theme1.xml><?xml version="1.0" encoding="utf-8"?>
<a:theme xmlns:a="http://schemas.openxmlformats.org/drawingml/2006/main" name="第一PPT，www.1ppt.com">
  <a:themeElements>
    <a:clrScheme name="自定义 84">
      <a:dk1>
        <a:sysClr val="windowText" lastClr="000000"/>
      </a:dk1>
      <a:lt1>
        <a:sysClr val="window" lastClr="FFFFFF"/>
      </a:lt1>
      <a:dk2>
        <a:srgbClr val="44546A"/>
      </a:dk2>
      <a:lt2>
        <a:srgbClr val="E7E6E6"/>
      </a:lt2>
      <a:accent1>
        <a:srgbClr val="7C10E4"/>
      </a:accent1>
      <a:accent2>
        <a:srgbClr val="2E76F1"/>
      </a:accent2>
      <a:accent3>
        <a:srgbClr val="CF137C"/>
      </a:accent3>
      <a:accent4>
        <a:srgbClr val="073AA1"/>
      </a:accent4>
      <a:accent5>
        <a:srgbClr val="4472C4"/>
      </a:accent5>
      <a:accent6>
        <a:srgbClr val="70AD47"/>
      </a:accent6>
      <a:hlink>
        <a:srgbClr val="0563C1"/>
      </a:hlink>
      <a:folHlink>
        <a:srgbClr val="954F72"/>
      </a:folHlink>
    </a:clrScheme>
    <a:fontScheme name="osy5ed5o">
      <a:majorFont>
        <a:latin typeface=""/>
        <a:ea typeface="微软雅黑"/>
        <a:cs typeface=""/>
      </a:majorFont>
      <a:minorFont>
        <a:latin typeface=""/>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oAutofit/>
      </a:bodyPr>
      <a:lstStyle>
        <a:defPPr indent="284480">
          <a:defRPr lang="zh-CN" sz="1800" b="0">
            <a:solidFill>
              <a:srgbClr val="000000"/>
            </a:solidFill>
            <a:ea typeface="宋体" panose="02010600030101010101" pitchFamily="2" charset="-122"/>
          </a:defRPr>
        </a:defPPr>
      </a:lstStyle>
      <a:style>
        <a:lnRef idx="2">
          <a:schemeClr val="accent2"/>
        </a:lnRef>
        <a:fillRef idx="1">
          <a:schemeClr val="lt1"/>
        </a:fillRef>
        <a:effectRef idx="0">
          <a:schemeClr val="accent2"/>
        </a:effectRef>
        <a:fontRef idx="minor">
          <a:schemeClr val="dk1"/>
        </a:fontRef>
      </a: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3277</Words>
  <Application>WPS 演示</Application>
  <PresentationFormat>全屏显示(16:9)</PresentationFormat>
  <Paragraphs>336</Paragraphs>
  <Slides>31</Slides>
  <Notes>27</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31</vt:i4>
      </vt:variant>
    </vt:vector>
  </HeadingPairs>
  <TitlesOfParts>
    <vt:vector size="42" baseType="lpstr">
      <vt:lpstr>Arial</vt:lpstr>
      <vt:lpstr>宋体</vt:lpstr>
      <vt:lpstr>Wingdings</vt:lpstr>
      <vt:lpstr>等线</vt:lpstr>
      <vt:lpstr>微软雅黑</vt:lpstr>
      <vt:lpstr>Calibri</vt:lpstr>
      <vt:lpstr>方正正黑简体</vt:lpstr>
      <vt:lpstr>黑体</vt:lpstr>
      <vt:lpstr>Calibri</vt:lpstr>
      <vt:lpstr>Arial Unicode MS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舞蹈培训</dc:title>
  <dc:creator>第一PPT</dc:creator>
  <cp:keywords>www.1ppt.com</cp:keywords>
  <dc:description>www.1ppt.com</dc:description>
  <cp:lastModifiedBy>云卷云舒</cp:lastModifiedBy>
  <cp:revision>129</cp:revision>
  <dcterms:created xsi:type="dcterms:W3CDTF">2017-03-04T06:55:00Z</dcterms:created>
  <dcterms:modified xsi:type="dcterms:W3CDTF">2023-09-20T00:56:20Z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5E35B5A9AB7A4060AA6D82460336AFF3_12</vt:lpwstr>
  </property>
  <property fmtid="{D5CDD505-2E9C-101B-9397-08002B2CF9AE}" pid="3" name="KSOProductBuildVer">
    <vt:lpwstr>2052-12.1.0.15374</vt:lpwstr>
  </property>
</Properties>
</file>